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12192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944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462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323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47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75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51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15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907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037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59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96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fr-FR" smtClean="0"/>
              <a:t>‹#›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39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1053/j.gastro.2016.02.031" TargetMode="External"/><Relationship Id="rId2" Type="http://schemas.openxmlformats.org/officeDocument/2006/relationships/hyperlink" Target="https://fr.wikipedia.org/wiki/Digital_Object_Identifi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ciencedirect.com/science/article/pii/S0016508516002225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0800" y="109510"/>
            <a:ext cx="6643370" cy="2828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43585" algn="ctr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Tahoma"/>
                <a:cs typeface="Tahoma"/>
              </a:rPr>
              <a:t>Faculté</a:t>
            </a:r>
            <a:r>
              <a:rPr sz="1800" b="1" spc="10" dirty="0">
                <a:latin typeface="Tahoma"/>
                <a:cs typeface="Tahoma"/>
              </a:rPr>
              <a:t> </a:t>
            </a:r>
            <a:r>
              <a:rPr sz="1800" b="1" spc="50" dirty="0">
                <a:latin typeface="Tahoma"/>
                <a:cs typeface="Tahoma"/>
              </a:rPr>
              <a:t>de</a:t>
            </a:r>
            <a:r>
              <a:rPr sz="1800" b="1" spc="15" dirty="0">
                <a:latin typeface="Tahoma"/>
                <a:cs typeface="Tahoma"/>
              </a:rPr>
              <a:t> </a:t>
            </a:r>
            <a:r>
              <a:rPr sz="1800" b="1" dirty="0" smtClean="0">
                <a:latin typeface="Tahoma"/>
                <a:cs typeface="Tahoma"/>
              </a:rPr>
              <a:t>Med</a:t>
            </a:r>
            <a:r>
              <a:rPr lang="fr-FR" sz="1800" b="1" dirty="0" smtClean="0">
                <a:latin typeface="Tahoma"/>
                <a:cs typeface="Tahoma"/>
              </a:rPr>
              <a:t>e</a:t>
            </a:r>
            <a:r>
              <a:rPr sz="1800" b="1" dirty="0" smtClean="0">
                <a:latin typeface="Tahoma"/>
                <a:cs typeface="Tahoma"/>
              </a:rPr>
              <a:t>cine</a:t>
            </a:r>
            <a:r>
              <a:rPr sz="1800" b="1" spc="35" dirty="0" smtClean="0">
                <a:latin typeface="Tahoma"/>
                <a:cs typeface="Tahoma"/>
              </a:rPr>
              <a:t> </a:t>
            </a:r>
            <a:r>
              <a:rPr lang="fr-FR" b="1" spc="-105" dirty="0" smtClean="0">
                <a:latin typeface="Tahoma"/>
                <a:cs typeface="Tahoma"/>
              </a:rPr>
              <a:t>annexe de Tiaret</a:t>
            </a:r>
            <a:r>
              <a:rPr sz="1800" b="1" dirty="0" smtClean="0">
                <a:latin typeface="Tahoma"/>
                <a:cs typeface="Tahoma"/>
              </a:rPr>
              <a:t> </a:t>
            </a:r>
            <a:endParaRPr lang="fr-FR" b="1" spc="-50" dirty="0">
              <a:latin typeface="Tahoma"/>
              <a:cs typeface="Tahoma"/>
            </a:endParaRPr>
          </a:p>
          <a:p>
            <a:pPr marL="12700" marR="5080" indent="743585" algn="ctr">
              <a:lnSpc>
                <a:spcPct val="100000"/>
              </a:lnSpc>
              <a:spcBef>
                <a:spcPts val="100"/>
              </a:spcBef>
            </a:pPr>
            <a:r>
              <a:rPr sz="1800" b="1" spc="500" dirty="0" smtClean="0">
                <a:latin typeface="Tahoma"/>
                <a:cs typeface="Tahoma"/>
              </a:rPr>
              <a:t> </a:t>
            </a:r>
            <a:r>
              <a:rPr sz="1800" b="1" spc="-25" dirty="0">
                <a:latin typeface="Tahoma"/>
                <a:cs typeface="Tahoma"/>
              </a:rPr>
              <a:t>Service</a:t>
            </a:r>
            <a:r>
              <a:rPr sz="1800" b="1" spc="-5" dirty="0">
                <a:latin typeface="Tahoma"/>
                <a:cs typeface="Tahoma"/>
              </a:rPr>
              <a:t> </a:t>
            </a:r>
            <a:r>
              <a:rPr sz="1800" b="1" spc="50" dirty="0">
                <a:latin typeface="Tahoma"/>
                <a:cs typeface="Tahoma"/>
              </a:rPr>
              <a:t>de</a:t>
            </a:r>
            <a:r>
              <a:rPr sz="1800" b="1" spc="-15" dirty="0">
                <a:latin typeface="Tahoma"/>
                <a:cs typeface="Tahoma"/>
              </a:rPr>
              <a:t> </a:t>
            </a:r>
            <a:r>
              <a:rPr lang="fr-FR" b="1" dirty="0" err="1" smtClean="0">
                <a:latin typeface="Tahoma"/>
                <a:cs typeface="Tahoma"/>
              </a:rPr>
              <a:t>gastroenétroogie</a:t>
            </a:r>
            <a:endParaRPr lang="fr-FR" b="1" dirty="0" smtClean="0">
              <a:latin typeface="Tahoma"/>
              <a:cs typeface="Tahoma"/>
            </a:endParaRPr>
          </a:p>
          <a:p>
            <a:pPr marL="12700" marR="5080" indent="743585" algn="ctr">
              <a:lnSpc>
                <a:spcPct val="100000"/>
              </a:lnSpc>
              <a:spcBef>
                <a:spcPts val="100"/>
              </a:spcBef>
            </a:pPr>
            <a:r>
              <a:rPr sz="1800" b="1" spc="-114" dirty="0" smtClean="0">
                <a:latin typeface="Tahoma"/>
                <a:cs typeface="Tahoma"/>
              </a:rPr>
              <a:t>-</a:t>
            </a:r>
            <a:r>
              <a:rPr sz="1800" b="1" spc="-40" dirty="0" smtClean="0">
                <a:latin typeface="Tahoma"/>
                <a:cs typeface="Tahoma"/>
              </a:rPr>
              <a:t> </a:t>
            </a:r>
            <a:r>
              <a:rPr sz="1800" b="1" spc="-40" dirty="0">
                <a:latin typeface="Tahoma"/>
                <a:cs typeface="Tahoma"/>
              </a:rPr>
              <a:t>CHU</a:t>
            </a:r>
            <a:r>
              <a:rPr sz="1800" b="1" spc="-15" dirty="0">
                <a:latin typeface="Tahoma"/>
                <a:cs typeface="Tahoma"/>
              </a:rPr>
              <a:t> </a:t>
            </a:r>
            <a:r>
              <a:rPr lang="fr-FR" b="1" spc="-165" dirty="0" smtClean="0">
                <a:latin typeface="Tahoma"/>
                <a:cs typeface="Tahoma"/>
              </a:rPr>
              <a:t>Oran -</a:t>
            </a:r>
            <a:endParaRPr sz="1800" dirty="0">
              <a:latin typeface="Tahoma"/>
              <a:cs typeface="Tahoma"/>
            </a:endParaRPr>
          </a:p>
          <a:p>
            <a:pPr marR="55880" algn="ctr">
              <a:lnSpc>
                <a:spcPct val="100000"/>
              </a:lnSpc>
            </a:pPr>
            <a:r>
              <a:rPr sz="1800" b="1" dirty="0">
                <a:latin typeface="Tahoma"/>
                <a:cs typeface="Tahoma"/>
              </a:rPr>
              <a:t>Module</a:t>
            </a:r>
            <a:r>
              <a:rPr sz="1800" b="1" spc="-70" dirty="0">
                <a:latin typeface="Tahoma"/>
                <a:cs typeface="Tahoma"/>
              </a:rPr>
              <a:t> </a:t>
            </a:r>
            <a:r>
              <a:rPr sz="1800" b="1" spc="50" dirty="0">
                <a:latin typeface="Tahoma"/>
                <a:cs typeface="Tahoma"/>
              </a:rPr>
              <a:t>de</a:t>
            </a:r>
            <a:r>
              <a:rPr sz="1800" b="1" spc="-80" dirty="0">
                <a:latin typeface="Tahoma"/>
                <a:cs typeface="Tahoma"/>
              </a:rPr>
              <a:t> </a:t>
            </a:r>
            <a:r>
              <a:rPr sz="1800" b="1" spc="-20" dirty="0">
                <a:latin typeface="Tahoma"/>
                <a:cs typeface="Tahoma"/>
              </a:rPr>
              <a:t>sémiologie</a:t>
            </a:r>
            <a:r>
              <a:rPr sz="1800" b="1" spc="-70" dirty="0">
                <a:latin typeface="Tahoma"/>
                <a:cs typeface="Tahoma"/>
              </a:rPr>
              <a:t> </a:t>
            </a:r>
            <a:r>
              <a:rPr sz="1800" b="1" spc="-10" dirty="0">
                <a:latin typeface="Tahoma"/>
                <a:cs typeface="Tahoma"/>
              </a:rPr>
              <a:t>médicale</a:t>
            </a:r>
            <a:endParaRPr sz="1800" dirty="0">
              <a:latin typeface="Tahoma"/>
              <a:cs typeface="Tahoma"/>
            </a:endParaRPr>
          </a:p>
          <a:p>
            <a:pPr marR="53975" algn="ctr">
              <a:lnSpc>
                <a:spcPct val="100000"/>
              </a:lnSpc>
            </a:pPr>
            <a:r>
              <a:rPr sz="1800" b="1" spc="-135" dirty="0" smtClean="0">
                <a:latin typeface="Tahoma"/>
                <a:cs typeface="Tahoma"/>
              </a:rPr>
              <a:t>202</a:t>
            </a:r>
            <a:r>
              <a:rPr lang="fr-FR" sz="1800" b="1" spc="-135" dirty="0" smtClean="0">
                <a:latin typeface="Tahoma"/>
                <a:cs typeface="Tahoma"/>
              </a:rPr>
              <a:t>5</a:t>
            </a:r>
            <a:r>
              <a:rPr sz="1800" b="1" spc="-135" dirty="0" smtClean="0">
                <a:latin typeface="Tahoma"/>
                <a:cs typeface="Tahoma"/>
              </a:rPr>
              <a:t>-</a:t>
            </a:r>
            <a:r>
              <a:rPr sz="1800" b="1" spc="-20" dirty="0" smtClean="0">
                <a:latin typeface="Tahoma"/>
                <a:cs typeface="Tahoma"/>
              </a:rPr>
              <a:t>202</a:t>
            </a:r>
            <a:r>
              <a:rPr lang="fr-FR" sz="1800" b="1" spc="-20" dirty="0" smtClean="0">
                <a:latin typeface="Tahoma"/>
                <a:cs typeface="Tahoma"/>
              </a:rPr>
              <a:t>6</a:t>
            </a:r>
            <a:endParaRPr sz="1800" dirty="0">
              <a:latin typeface="Tahoma"/>
              <a:cs typeface="Tahoma"/>
            </a:endParaRPr>
          </a:p>
          <a:p>
            <a:pPr marR="167005" algn="ctr">
              <a:lnSpc>
                <a:spcPct val="100000"/>
              </a:lnSpc>
              <a:spcBef>
                <a:spcPts val="1025"/>
              </a:spcBef>
            </a:pPr>
            <a:r>
              <a:rPr sz="2400" b="1" spc="-170" dirty="0">
                <a:latin typeface="Tahoma"/>
                <a:cs typeface="Tahoma"/>
              </a:rPr>
              <a:t>Dr.</a:t>
            </a:r>
            <a:r>
              <a:rPr sz="2400" b="1" spc="-35" dirty="0">
                <a:latin typeface="Tahoma"/>
                <a:cs typeface="Tahoma"/>
              </a:rPr>
              <a:t> </a:t>
            </a:r>
            <a:r>
              <a:rPr lang="fr-FR" sz="2400" b="1" spc="-20" dirty="0">
                <a:latin typeface="Tahoma"/>
                <a:cs typeface="Tahoma"/>
              </a:rPr>
              <a:t>R</a:t>
            </a:r>
            <a:r>
              <a:rPr sz="2400" b="1" spc="-20" dirty="0" smtClean="0">
                <a:latin typeface="Tahoma"/>
                <a:cs typeface="Tahoma"/>
              </a:rPr>
              <a:t>.</a:t>
            </a:r>
            <a:r>
              <a:rPr sz="2400" b="1" spc="-145" dirty="0" smtClean="0">
                <a:latin typeface="Tahoma"/>
                <a:cs typeface="Tahoma"/>
              </a:rPr>
              <a:t> </a:t>
            </a:r>
            <a:r>
              <a:rPr lang="fr-FR" sz="2400" b="1" spc="-390" dirty="0" smtClean="0">
                <a:latin typeface="Tahoma"/>
                <a:cs typeface="Tahoma"/>
              </a:rPr>
              <a:t>B E LK A H L A</a:t>
            </a:r>
            <a:endParaRPr sz="2400" dirty="0">
              <a:latin typeface="Tahoma"/>
              <a:cs typeface="Tahoma"/>
            </a:endParaRPr>
          </a:p>
          <a:p>
            <a:pPr marR="220979" algn="ctr">
              <a:lnSpc>
                <a:spcPct val="100000"/>
              </a:lnSpc>
              <a:spcBef>
                <a:spcPts val="665"/>
              </a:spcBef>
            </a:pPr>
            <a:r>
              <a:rPr sz="5400" b="1" spc="-135" dirty="0">
                <a:solidFill>
                  <a:srgbClr val="252525"/>
                </a:solidFill>
                <a:latin typeface="Tahoma"/>
                <a:cs typeface="Tahoma"/>
              </a:rPr>
              <a:t>La</a:t>
            </a:r>
            <a:r>
              <a:rPr sz="5400" b="1" spc="-254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5400" b="1" spc="-50" dirty="0">
                <a:solidFill>
                  <a:srgbClr val="252525"/>
                </a:solidFill>
                <a:latin typeface="Tahoma"/>
                <a:cs typeface="Tahoma"/>
              </a:rPr>
              <a:t>constipation</a:t>
            </a:r>
            <a:endParaRPr sz="5400" dirty="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18401" y="3276600"/>
            <a:ext cx="5394960" cy="31089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2058" y="0"/>
            <a:ext cx="2329942" cy="1380953"/>
          </a:xfrm>
          <a:prstGeom prst="rect">
            <a:avLst/>
          </a:prstGeom>
        </p:spPr>
      </p:pic>
      <p:pic>
        <p:nvPicPr>
          <p:cNvPr id="5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55" y="0"/>
            <a:ext cx="2355850" cy="15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1832" y="152400"/>
            <a:ext cx="6957568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80" dirty="0"/>
              <a:t>III.</a:t>
            </a:r>
            <a:r>
              <a:rPr spc="-30" dirty="0"/>
              <a:t> </a:t>
            </a:r>
            <a:r>
              <a:rPr spc="-125" dirty="0"/>
              <a:t>Etude</a:t>
            </a:r>
            <a:r>
              <a:rPr spc="-140" dirty="0"/>
              <a:t> </a:t>
            </a:r>
            <a:r>
              <a:rPr spc="-35" dirty="0"/>
              <a:t>sémiologique</a:t>
            </a:r>
            <a:r>
              <a:rPr spc="-12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903888"/>
            <a:ext cx="9700895" cy="5057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100"/>
              </a:spcBef>
            </a:pPr>
            <a:r>
              <a:rPr sz="2700" b="1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A.</a:t>
            </a:r>
            <a:r>
              <a:rPr sz="2700" b="1" u="sng" spc="2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700" b="1" u="sng" spc="-1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L’interrogatoire</a:t>
            </a:r>
            <a:r>
              <a:rPr sz="2700" b="1" u="sng" spc="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700" b="1" u="sng" spc="-5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:</a:t>
            </a:r>
            <a:endParaRPr sz="27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75"/>
              </a:spcBef>
            </a:pPr>
            <a:endParaRPr sz="2700" dirty="0">
              <a:latin typeface="Tahoma"/>
              <a:cs typeface="Tahoma"/>
            </a:endParaRPr>
          </a:p>
          <a:p>
            <a:pPr marL="355600" marR="5080" indent="-342900">
              <a:lnSpc>
                <a:spcPct val="100000"/>
              </a:lnSpc>
            </a:pPr>
            <a:r>
              <a:rPr sz="2200"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200" spc="195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200" spc="-204" dirty="0">
                <a:solidFill>
                  <a:srgbClr val="404040"/>
                </a:solidFill>
                <a:latin typeface="Verdana"/>
                <a:cs typeface="Verdana"/>
              </a:rPr>
              <a:t>4.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75" dirty="0">
                <a:solidFill>
                  <a:srgbClr val="404040"/>
                </a:solidFill>
                <a:latin typeface="Verdana"/>
                <a:cs typeface="Verdana"/>
              </a:rPr>
              <a:t>Existence</a:t>
            </a:r>
            <a:r>
              <a:rPr sz="22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2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404040"/>
                </a:solidFill>
                <a:latin typeface="Verdana"/>
                <a:cs typeface="Verdana"/>
              </a:rPr>
              <a:t>manœuvres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50" dirty="0">
                <a:solidFill>
                  <a:srgbClr val="404040"/>
                </a:solidFill>
                <a:latin typeface="Verdana"/>
                <a:cs typeface="Verdana"/>
              </a:rPr>
              <a:t>digitales</a:t>
            </a:r>
            <a:r>
              <a:rPr sz="22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5" dirty="0">
                <a:solidFill>
                  <a:srgbClr val="404040"/>
                </a:solidFill>
                <a:latin typeface="Verdana"/>
                <a:cs typeface="Verdana"/>
              </a:rPr>
              <a:t>pour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55" dirty="0">
                <a:solidFill>
                  <a:srgbClr val="404040"/>
                </a:solidFill>
                <a:latin typeface="Verdana"/>
                <a:cs typeface="Verdana"/>
              </a:rPr>
              <a:t>faciliter</a:t>
            </a:r>
            <a:r>
              <a:rPr sz="22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404040"/>
                </a:solidFill>
                <a:latin typeface="Verdana"/>
                <a:cs typeface="Verdana"/>
              </a:rPr>
              <a:t>l’exonération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655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 la</a:t>
            </a:r>
            <a:r>
              <a:rPr sz="2200" spc="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défécation,</a:t>
            </a:r>
            <a:r>
              <a:rPr sz="22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évocatrices</a:t>
            </a:r>
            <a:r>
              <a:rPr sz="2200" spc="-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55" dirty="0">
                <a:solidFill>
                  <a:srgbClr val="404040"/>
                </a:solidFill>
                <a:latin typeface="Verdana"/>
                <a:cs typeface="Verdana"/>
              </a:rPr>
              <a:t>d’une</a:t>
            </a:r>
            <a:r>
              <a:rPr sz="2200" spc="-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50" dirty="0">
                <a:solidFill>
                  <a:srgbClr val="404040"/>
                </a:solidFill>
                <a:latin typeface="Verdana"/>
                <a:cs typeface="Verdana"/>
              </a:rPr>
              <a:t>dyschésie</a:t>
            </a:r>
            <a:r>
              <a:rPr sz="22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anorectale</a:t>
            </a:r>
            <a:r>
              <a:rPr sz="2200" spc="-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(stagnation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80" dirty="0">
                <a:solidFill>
                  <a:srgbClr val="404040"/>
                </a:solidFill>
                <a:latin typeface="Verdana"/>
                <a:cs typeface="Verdana"/>
              </a:rPr>
              <a:t>matières</a:t>
            </a:r>
            <a:r>
              <a:rPr sz="22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fécales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dans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5" dirty="0">
                <a:solidFill>
                  <a:srgbClr val="404040"/>
                </a:solidFill>
                <a:latin typeface="Verdana"/>
                <a:cs typeface="Verdana"/>
              </a:rPr>
              <a:t>sigmoïde</a:t>
            </a:r>
            <a:r>
              <a:rPr sz="22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par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80" dirty="0">
                <a:solidFill>
                  <a:srgbClr val="404040"/>
                </a:solidFill>
                <a:latin typeface="Verdana"/>
                <a:cs typeface="Verdana"/>
              </a:rPr>
              <a:t>troubles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05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404040"/>
                </a:solidFill>
                <a:latin typeface="Verdana"/>
                <a:cs typeface="Verdana"/>
              </a:rPr>
              <a:t>la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l’évacuation).</a:t>
            </a:r>
            <a:endParaRPr sz="2200" dirty="0">
              <a:latin typeface="Verdana"/>
              <a:cs typeface="Verdana"/>
            </a:endParaRPr>
          </a:p>
          <a:p>
            <a:pPr marL="355600" marR="1116965" indent="-342900">
              <a:lnSpc>
                <a:spcPct val="100000"/>
              </a:lnSpc>
              <a:spcBef>
                <a:spcPts val="1010"/>
              </a:spcBef>
            </a:pPr>
            <a:r>
              <a:rPr sz="2200"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200" spc="175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200" spc="-204" dirty="0">
                <a:solidFill>
                  <a:srgbClr val="404040"/>
                </a:solidFill>
                <a:latin typeface="Verdana"/>
                <a:cs typeface="Verdana"/>
              </a:rPr>
              <a:t>5.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5" dirty="0">
                <a:solidFill>
                  <a:srgbClr val="404040"/>
                </a:solidFill>
                <a:latin typeface="Verdana"/>
                <a:cs typeface="Verdana"/>
              </a:rPr>
              <a:t>existence</a:t>
            </a:r>
            <a:r>
              <a:rPr sz="22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2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404040"/>
                </a:solidFill>
                <a:latin typeface="Verdana"/>
                <a:cs typeface="Verdana"/>
              </a:rPr>
              <a:t>facteurs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50" dirty="0">
                <a:solidFill>
                  <a:srgbClr val="404040"/>
                </a:solidFill>
                <a:latin typeface="Verdana"/>
                <a:cs typeface="Verdana"/>
              </a:rPr>
              <a:t>déclenchant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10" dirty="0">
                <a:solidFill>
                  <a:srgbClr val="404040"/>
                </a:solidFill>
                <a:latin typeface="Verdana"/>
                <a:cs typeface="Verdana"/>
              </a:rPr>
              <a:t>prise</a:t>
            </a:r>
            <a:r>
              <a:rPr sz="22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2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nouveaux </a:t>
            </a:r>
            <a:r>
              <a:rPr sz="2200" spc="-30" dirty="0">
                <a:solidFill>
                  <a:srgbClr val="404040"/>
                </a:solidFill>
                <a:latin typeface="Verdana"/>
                <a:cs typeface="Verdana"/>
              </a:rPr>
              <a:t>médicaments,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404040"/>
                </a:solidFill>
                <a:latin typeface="Verdana"/>
                <a:cs typeface="Verdana"/>
              </a:rPr>
              <a:t>modification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5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200" spc="-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404040"/>
                </a:solidFill>
                <a:latin typeface="Verdana"/>
                <a:cs typeface="Verdana"/>
              </a:rPr>
              <a:t>habitudes</a:t>
            </a:r>
            <a:r>
              <a:rPr sz="22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75" dirty="0">
                <a:solidFill>
                  <a:srgbClr val="404040"/>
                </a:solidFill>
                <a:latin typeface="Verdana"/>
                <a:cs typeface="Verdana"/>
              </a:rPr>
              <a:t>alimentaires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90" dirty="0">
                <a:solidFill>
                  <a:srgbClr val="404040"/>
                </a:solidFill>
                <a:latin typeface="Verdana"/>
                <a:cs typeface="Verdana"/>
              </a:rPr>
              <a:t>avec </a:t>
            </a:r>
            <a:r>
              <a:rPr sz="2200" spc="-70" dirty="0">
                <a:solidFill>
                  <a:srgbClr val="404040"/>
                </a:solidFill>
                <a:latin typeface="Verdana"/>
                <a:cs typeface="Verdana"/>
              </a:rPr>
              <a:t>diminution</a:t>
            </a:r>
            <a:r>
              <a:rPr sz="22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5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5" dirty="0">
                <a:solidFill>
                  <a:srgbClr val="404040"/>
                </a:solidFill>
                <a:latin typeface="Verdana"/>
                <a:cs typeface="Verdana"/>
              </a:rPr>
              <a:t>apports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85" dirty="0">
                <a:solidFill>
                  <a:srgbClr val="404040"/>
                </a:solidFill>
                <a:latin typeface="Verdana"/>
                <a:cs typeface="Verdana"/>
              </a:rPr>
              <a:t>hydriques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en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fibres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non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404040"/>
                </a:solidFill>
                <a:latin typeface="Verdana"/>
                <a:cs typeface="Verdana"/>
              </a:rPr>
              <a:t>digestibles,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alitement.</a:t>
            </a:r>
            <a:endParaRPr sz="2200" dirty="0">
              <a:latin typeface="Verdana"/>
              <a:cs typeface="Verdana"/>
            </a:endParaRPr>
          </a:p>
          <a:p>
            <a:pPr marL="355600" marR="185420" indent="-342900">
              <a:lnSpc>
                <a:spcPct val="100000"/>
              </a:lnSpc>
              <a:spcBef>
                <a:spcPts val="1000"/>
              </a:spcBef>
            </a:pPr>
            <a:r>
              <a:rPr sz="2200"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200" spc="185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200" spc="-204" dirty="0">
                <a:solidFill>
                  <a:srgbClr val="404040"/>
                </a:solidFill>
                <a:latin typeface="Verdana"/>
                <a:cs typeface="Verdana"/>
              </a:rPr>
              <a:t>6.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95" dirty="0">
                <a:solidFill>
                  <a:srgbClr val="404040"/>
                </a:solidFill>
                <a:latin typeface="Verdana"/>
                <a:cs typeface="Verdana"/>
              </a:rPr>
              <a:t>Symptômes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65" dirty="0">
                <a:solidFill>
                  <a:srgbClr val="404040"/>
                </a:solidFill>
                <a:latin typeface="Verdana"/>
                <a:cs typeface="Verdana"/>
              </a:rPr>
              <a:t>associés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80" dirty="0">
                <a:solidFill>
                  <a:srgbClr val="404040"/>
                </a:solidFill>
                <a:latin typeface="Verdana"/>
                <a:cs typeface="Verdana"/>
              </a:rPr>
              <a:t>douleurs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404040"/>
                </a:solidFill>
                <a:latin typeface="Verdana"/>
                <a:cs typeface="Verdana"/>
              </a:rPr>
              <a:t>abdominales,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vomissements, </a:t>
            </a:r>
            <a:r>
              <a:rPr sz="2200" spc="-80" dirty="0">
                <a:solidFill>
                  <a:srgbClr val="404040"/>
                </a:solidFill>
                <a:latin typeface="Verdana"/>
                <a:cs typeface="Verdana"/>
              </a:rPr>
              <a:t>météorisme,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évacuation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anormale</a:t>
            </a:r>
            <a:r>
              <a:rPr sz="2200" spc="-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2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65" dirty="0">
                <a:solidFill>
                  <a:srgbClr val="404040"/>
                </a:solidFill>
                <a:latin typeface="Verdana"/>
                <a:cs typeface="Verdana"/>
              </a:rPr>
              <a:t>sang,</a:t>
            </a:r>
            <a:r>
              <a:rPr sz="22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5" dirty="0">
                <a:solidFill>
                  <a:srgbClr val="404040"/>
                </a:solidFill>
                <a:latin typeface="Verdana"/>
                <a:cs typeface="Verdana"/>
              </a:rPr>
              <a:t>glaire</a:t>
            </a:r>
            <a:r>
              <a:rPr sz="22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0" dirty="0">
                <a:solidFill>
                  <a:srgbClr val="404040"/>
                </a:solidFill>
                <a:latin typeface="Verdana"/>
                <a:cs typeface="Verdana"/>
              </a:rPr>
              <a:t>;</a:t>
            </a:r>
            <a:r>
              <a:rPr sz="22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95" dirty="0">
                <a:solidFill>
                  <a:srgbClr val="404040"/>
                </a:solidFill>
                <a:latin typeface="Verdana"/>
                <a:cs typeface="Verdana"/>
              </a:rPr>
              <a:t>retentissement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70" dirty="0">
                <a:solidFill>
                  <a:srgbClr val="404040"/>
                </a:solidFill>
                <a:latin typeface="Verdana"/>
                <a:cs typeface="Verdana"/>
              </a:rPr>
              <a:t>sur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l’état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général.</a:t>
            </a:r>
            <a:endParaRPr sz="22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200"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200" spc="185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200" spc="-195" dirty="0">
                <a:solidFill>
                  <a:srgbClr val="404040"/>
                </a:solidFill>
                <a:latin typeface="Verdana"/>
                <a:cs typeface="Verdana"/>
              </a:rPr>
              <a:t>7.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95" dirty="0">
                <a:solidFill>
                  <a:srgbClr val="404040"/>
                </a:solidFill>
                <a:latin typeface="Verdana"/>
                <a:cs typeface="Verdana"/>
              </a:rPr>
              <a:t>Traitement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65" dirty="0">
                <a:solidFill>
                  <a:srgbClr val="404040"/>
                </a:solidFill>
                <a:latin typeface="Verdana"/>
                <a:cs typeface="Verdana"/>
              </a:rPr>
              <a:t>suivi</a:t>
            </a:r>
            <a:r>
              <a:rPr sz="22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404040"/>
                </a:solidFill>
                <a:latin typeface="Verdana"/>
                <a:cs typeface="Verdana"/>
              </a:rPr>
              <a:t>notamment</a:t>
            </a:r>
            <a:r>
              <a:rPr sz="22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404040"/>
                </a:solidFill>
                <a:latin typeface="Verdana"/>
                <a:cs typeface="Verdana"/>
              </a:rPr>
              <a:t>nature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0" dirty="0">
                <a:solidFill>
                  <a:srgbClr val="404040"/>
                </a:solidFill>
                <a:latin typeface="Verdana"/>
                <a:cs typeface="Verdana"/>
              </a:rPr>
              <a:t>laxatifs</a:t>
            </a:r>
            <a:r>
              <a:rPr sz="22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utilisés.</a:t>
            </a:r>
            <a:endParaRPr sz="22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8750" y="470963"/>
            <a:ext cx="813105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pc="-580" dirty="0"/>
              <a:t>I</a:t>
            </a:r>
            <a:r>
              <a:rPr spc="-580" dirty="0" smtClean="0"/>
              <a:t>I</a:t>
            </a:r>
            <a:r>
              <a:rPr spc="-580" dirty="0"/>
              <a:t>.</a:t>
            </a:r>
            <a:r>
              <a:rPr spc="-30" dirty="0"/>
              <a:t> </a:t>
            </a:r>
            <a:r>
              <a:rPr spc="-125" dirty="0"/>
              <a:t>Etude</a:t>
            </a:r>
            <a:r>
              <a:rPr spc="-140" dirty="0"/>
              <a:t> </a:t>
            </a:r>
            <a:r>
              <a:rPr spc="-35" dirty="0"/>
              <a:t>sémiologique</a:t>
            </a:r>
            <a:r>
              <a:rPr spc="-12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11350" y="1198625"/>
            <a:ext cx="9966960" cy="31197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720">
              <a:lnSpc>
                <a:spcPct val="100000"/>
              </a:lnSpc>
              <a:spcBef>
                <a:spcPts val="95"/>
              </a:spcBef>
            </a:pPr>
            <a:r>
              <a:rPr sz="2800" b="1" u="sng" spc="-21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B.</a:t>
            </a:r>
            <a:r>
              <a:rPr sz="2800" b="1" u="sng" spc="-2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L’examen</a:t>
            </a:r>
            <a:r>
              <a:rPr sz="2800" b="1" u="sng" spc="-16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3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physique</a:t>
            </a:r>
            <a:r>
              <a:rPr sz="2800" b="1" u="sng" spc="-9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5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:</a:t>
            </a: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2800">
              <a:latin typeface="Tahoma"/>
              <a:cs typeface="Tahoma"/>
            </a:endParaRPr>
          </a:p>
          <a:p>
            <a:pPr marL="355600" marR="888365" indent="-342900">
              <a:lnSpc>
                <a:spcPct val="100000"/>
              </a:lnSpc>
            </a:pPr>
            <a:r>
              <a:rPr sz="2800" spc="1789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1789" dirty="0">
                <a:solidFill>
                  <a:srgbClr val="404040"/>
                </a:solidFill>
                <a:latin typeface="Verdana"/>
                <a:cs typeface="Verdana"/>
              </a:rPr>
              <a:t>1.</a:t>
            </a:r>
            <a:r>
              <a:rPr sz="28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L’examen</a:t>
            </a:r>
            <a:r>
              <a:rPr sz="28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abdominal</a:t>
            </a:r>
            <a:r>
              <a:rPr sz="2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509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comporte</a:t>
            </a:r>
            <a:r>
              <a:rPr sz="28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70" dirty="0">
                <a:solidFill>
                  <a:srgbClr val="404040"/>
                </a:solidFill>
                <a:latin typeface="Verdana"/>
                <a:cs typeface="Verdana"/>
              </a:rPr>
              <a:t>l’inspection,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800" spc="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75" dirty="0">
                <a:solidFill>
                  <a:srgbClr val="404040"/>
                </a:solidFill>
                <a:latin typeface="Verdana"/>
                <a:cs typeface="Verdana"/>
              </a:rPr>
              <a:t>percussion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28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8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palpation</a:t>
            </a:r>
            <a:r>
              <a:rPr sz="28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28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35" dirty="0">
                <a:solidFill>
                  <a:srgbClr val="404040"/>
                </a:solidFill>
                <a:latin typeface="Verdana"/>
                <a:cs typeface="Verdana"/>
              </a:rPr>
              <a:t>l’auscultation</a:t>
            </a:r>
            <a:r>
              <a:rPr sz="28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509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800" spc="-1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215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endParaRPr sz="2800">
              <a:latin typeface="Verdana"/>
              <a:cs typeface="Verdana"/>
            </a:endParaRPr>
          </a:p>
          <a:p>
            <a:pPr marL="355600" marR="5080">
              <a:lnSpc>
                <a:spcPct val="100000"/>
              </a:lnSpc>
            </a:pP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recherche</a:t>
            </a:r>
            <a:r>
              <a:rPr sz="28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75" dirty="0">
                <a:solidFill>
                  <a:srgbClr val="404040"/>
                </a:solidFill>
                <a:latin typeface="Verdana"/>
                <a:cs typeface="Verdana"/>
              </a:rPr>
              <a:t>d’une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20" dirty="0">
                <a:solidFill>
                  <a:srgbClr val="404040"/>
                </a:solidFill>
                <a:latin typeface="Verdana"/>
                <a:cs typeface="Verdana"/>
              </a:rPr>
              <a:t>distension,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95" dirty="0">
                <a:solidFill>
                  <a:srgbClr val="404040"/>
                </a:solidFill>
                <a:latin typeface="Verdana"/>
                <a:cs typeface="Verdana"/>
              </a:rPr>
              <a:t>un</a:t>
            </a:r>
            <a:r>
              <a:rPr sz="28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90" dirty="0">
                <a:solidFill>
                  <a:srgbClr val="404040"/>
                </a:solidFill>
                <a:latin typeface="Verdana"/>
                <a:cs typeface="Verdana"/>
              </a:rPr>
              <a:t>tympanisme,</a:t>
            </a:r>
            <a:r>
              <a:rPr sz="28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Verdana"/>
                <a:cs typeface="Verdana"/>
              </a:rPr>
              <a:t>hernie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ou</a:t>
            </a:r>
            <a:r>
              <a:rPr sz="28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8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70" dirty="0">
                <a:solidFill>
                  <a:srgbClr val="404040"/>
                </a:solidFill>
                <a:latin typeface="Verdana"/>
                <a:cs typeface="Verdana"/>
              </a:rPr>
              <a:t>éventration,</a:t>
            </a:r>
            <a:r>
              <a:rPr sz="28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8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14" dirty="0">
                <a:solidFill>
                  <a:srgbClr val="404040"/>
                </a:solidFill>
                <a:latin typeface="Verdana"/>
                <a:cs typeface="Verdana"/>
              </a:rPr>
              <a:t>masse</a:t>
            </a:r>
            <a:r>
              <a:rPr sz="28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75" dirty="0">
                <a:solidFill>
                  <a:srgbClr val="404040"/>
                </a:solidFill>
                <a:latin typeface="Verdana"/>
                <a:cs typeface="Verdana"/>
              </a:rPr>
              <a:t>tumorale,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Verdana"/>
                <a:cs typeface="Verdana"/>
              </a:rPr>
              <a:t>une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augmentation</a:t>
            </a:r>
            <a:r>
              <a:rPr sz="28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4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8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75" dirty="0">
                <a:solidFill>
                  <a:srgbClr val="404040"/>
                </a:solidFill>
                <a:latin typeface="Verdana"/>
                <a:cs typeface="Verdana"/>
              </a:rPr>
              <a:t>bruits</a:t>
            </a:r>
            <a:r>
              <a:rPr sz="28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65" dirty="0">
                <a:solidFill>
                  <a:srgbClr val="404040"/>
                </a:solidFill>
                <a:latin typeface="Verdana"/>
                <a:cs typeface="Verdana"/>
              </a:rPr>
              <a:t>hydroaériques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(obstacle).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4028" y="470963"/>
            <a:ext cx="7379971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pc="-580" dirty="0"/>
              <a:t>I</a:t>
            </a:r>
            <a:r>
              <a:rPr spc="-580" dirty="0" smtClean="0"/>
              <a:t>I</a:t>
            </a:r>
            <a:r>
              <a:rPr spc="-580" dirty="0"/>
              <a:t>.</a:t>
            </a:r>
            <a:r>
              <a:rPr spc="-30" dirty="0"/>
              <a:t> </a:t>
            </a:r>
            <a:r>
              <a:rPr spc="-125" dirty="0"/>
              <a:t>Etude</a:t>
            </a:r>
            <a:r>
              <a:rPr spc="-140" dirty="0"/>
              <a:t> </a:t>
            </a:r>
            <a:r>
              <a:rPr spc="-40" dirty="0"/>
              <a:t>sémiologique</a:t>
            </a:r>
            <a:r>
              <a:rPr spc="-14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46682" y="1198625"/>
            <a:ext cx="9697720" cy="4016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9539">
              <a:lnSpc>
                <a:spcPct val="100000"/>
              </a:lnSpc>
              <a:spcBef>
                <a:spcPts val="95"/>
              </a:spcBef>
            </a:pPr>
            <a:r>
              <a:rPr sz="2800" b="1" u="sng" spc="-21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B.</a:t>
            </a:r>
            <a:r>
              <a:rPr sz="2800" b="1" u="sng" spc="-2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L’examen</a:t>
            </a:r>
            <a:r>
              <a:rPr sz="2800" b="1" u="sng" spc="-16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3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physique</a:t>
            </a:r>
            <a:r>
              <a:rPr sz="2800" b="1" u="sng" spc="-9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5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:</a:t>
            </a:r>
            <a:endParaRPr sz="28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2800" dirty="0">
              <a:latin typeface="Tahoma"/>
              <a:cs typeface="Tahoma"/>
            </a:endParaRPr>
          </a:p>
          <a:p>
            <a:pPr marL="355600" marR="221615" indent="-342900">
              <a:lnSpc>
                <a:spcPct val="100000"/>
              </a:lnSpc>
            </a:pPr>
            <a:r>
              <a:rPr sz="2600" spc="530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600" spc="-290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600" spc="-229" dirty="0">
                <a:solidFill>
                  <a:srgbClr val="404040"/>
                </a:solidFill>
                <a:latin typeface="Verdana"/>
                <a:cs typeface="Verdana"/>
              </a:rPr>
              <a:t>2.</a:t>
            </a:r>
            <a:r>
              <a:rPr sz="26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55" dirty="0">
                <a:solidFill>
                  <a:srgbClr val="404040"/>
                </a:solidFill>
                <a:latin typeface="Verdana"/>
                <a:cs typeface="Verdana"/>
              </a:rPr>
              <a:t>L'examen</a:t>
            </a:r>
            <a:r>
              <a:rPr sz="26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14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6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6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45" dirty="0">
                <a:solidFill>
                  <a:srgbClr val="404040"/>
                </a:solidFill>
                <a:latin typeface="Verdana"/>
                <a:cs typeface="Verdana"/>
              </a:rPr>
              <a:t>région</a:t>
            </a:r>
            <a:r>
              <a:rPr sz="26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anorectale</a:t>
            </a:r>
            <a:r>
              <a:rPr sz="26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26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10" dirty="0">
                <a:solidFill>
                  <a:srgbClr val="404040"/>
                </a:solidFill>
                <a:latin typeface="Verdana"/>
                <a:cs typeface="Verdana"/>
              </a:rPr>
              <a:t>périnéale</a:t>
            </a:r>
            <a:r>
              <a:rPr sz="26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30" dirty="0">
                <a:solidFill>
                  <a:srgbClr val="404040"/>
                </a:solidFill>
                <a:latin typeface="Verdana"/>
                <a:cs typeface="Verdana"/>
              </a:rPr>
              <a:t>est </a:t>
            </a:r>
            <a:r>
              <a:rPr sz="2600" spc="-1385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600" spc="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85" dirty="0">
                <a:solidFill>
                  <a:srgbClr val="404040"/>
                </a:solidFill>
                <a:latin typeface="Verdana"/>
                <a:cs typeface="Verdana"/>
              </a:rPr>
              <a:t>étape</a:t>
            </a:r>
            <a:r>
              <a:rPr sz="2600" spc="-1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50" dirty="0">
                <a:solidFill>
                  <a:srgbClr val="404040"/>
                </a:solidFill>
                <a:latin typeface="Verdana"/>
                <a:cs typeface="Verdana"/>
              </a:rPr>
              <a:t>importante</a:t>
            </a:r>
            <a:r>
              <a:rPr sz="26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509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endParaRPr sz="2600" dirty="0">
              <a:latin typeface="Verdana"/>
              <a:cs typeface="Verdana"/>
            </a:endParaRPr>
          </a:p>
          <a:p>
            <a:pPr marL="12700" marR="774065" indent="200025">
              <a:lnSpc>
                <a:spcPct val="100000"/>
              </a:lnSpc>
              <a:spcBef>
                <a:spcPts val="994"/>
              </a:spcBef>
              <a:buChar char="-"/>
              <a:tabLst>
                <a:tab pos="212725" algn="l"/>
              </a:tabLst>
            </a:pPr>
            <a:r>
              <a:rPr sz="2600" spc="-50" dirty="0">
                <a:solidFill>
                  <a:srgbClr val="404040"/>
                </a:solidFill>
                <a:latin typeface="Verdana"/>
                <a:cs typeface="Verdana"/>
              </a:rPr>
              <a:t>L'examen</a:t>
            </a:r>
            <a:r>
              <a:rPr sz="2600" spc="-1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0" dirty="0">
                <a:solidFill>
                  <a:srgbClr val="404040"/>
                </a:solidFill>
                <a:latin typeface="Verdana"/>
                <a:cs typeface="Verdana"/>
              </a:rPr>
              <a:t>doit</a:t>
            </a:r>
            <a:r>
              <a:rPr sz="26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55" dirty="0">
                <a:solidFill>
                  <a:srgbClr val="404040"/>
                </a:solidFill>
                <a:latin typeface="Verdana"/>
                <a:cs typeface="Verdana"/>
              </a:rPr>
              <a:t>être</a:t>
            </a:r>
            <a:r>
              <a:rPr sz="26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75" dirty="0">
                <a:solidFill>
                  <a:srgbClr val="404040"/>
                </a:solidFill>
                <a:latin typeface="Verdana"/>
                <a:cs typeface="Verdana"/>
              </a:rPr>
              <a:t>fait</a:t>
            </a:r>
            <a:r>
              <a:rPr sz="26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en</a:t>
            </a:r>
            <a:r>
              <a:rPr sz="26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75" dirty="0">
                <a:solidFill>
                  <a:srgbClr val="404040"/>
                </a:solidFill>
                <a:latin typeface="Verdana"/>
                <a:cs typeface="Verdana"/>
              </a:rPr>
              <a:t>position</a:t>
            </a:r>
            <a:r>
              <a:rPr sz="26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70" dirty="0">
                <a:solidFill>
                  <a:srgbClr val="404040"/>
                </a:solidFill>
                <a:latin typeface="Verdana"/>
                <a:cs typeface="Verdana"/>
              </a:rPr>
              <a:t>accroupie</a:t>
            </a:r>
            <a:r>
              <a:rPr sz="26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00" dirty="0">
                <a:solidFill>
                  <a:srgbClr val="404040"/>
                </a:solidFill>
                <a:latin typeface="Verdana"/>
                <a:cs typeface="Verdana"/>
              </a:rPr>
              <a:t>lors</a:t>
            </a:r>
            <a:r>
              <a:rPr sz="26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14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6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5" dirty="0">
                <a:solidFill>
                  <a:srgbClr val="404040"/>
                </a:solidFill>
                <a:latin typeface="Verdana"/>
                <a:cs typeface="Verdana"/>
              </a:rPr>
              <a:t>la </a:t>
            </a:r>
            <a:r>
              <a:rPr sz="2600" spc="-35" dirty="0">
                <a:solidFill>
                  <a:srgbClr val="404040"/>
                </a:solidFill>
                <a:latin typeface="Verdana"/>
                <a:cs typeface="Verdana"/>
              </a:rPr>
              <a:t>poussée</a:t>
            </a:r>
            <a:r>
              <a:rPr sz="26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30" dirty="0">
                <a:solidFill>
                  <a:srgbClr val="404040"/>
                </a:solidFill>
                <a:latin typeface="Verdana"/>
                <a:cs typeface="Verdana"/>
              </a:rPr>
              <a:t>pour</a:t>
            </a:r>
            <a:r>
              <a:rPr sz="26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chercher</a:t>
            </a:r>
            <a:r>
              <a:rPr sz="26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75" dirty="0">
                <a:solidFill>
                  <a:srgbClr val="404040"/>
                </a:solidFill>
                <a:latin typeface="Verdana"/>
                <a:cs typeface="Verdana"/>
              </a:rPr>
              <a:t>un</a:t>
            </a:r>
            <a:r>
              <a:rPr sz="26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80" dirty="0">
                <a:solidFill>
                  <a:srgbClr val="404040"/>
                </a:solidFill>
                <a:latin typeface="Verdana"/>
                <a:cs typeface="Verdana"/>
              </a:rPr>
              <a:t>prolapsus</a:t>
            </a:r>
            <a:r>
              <a:rPr sz="26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rectal</a:t>
            </a:r>
            <a:r>
              <a:rPr sz="26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ou</a:t>
            </a:r>
            <a:r>
              <a:rPr sz="26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5" dirty="0">
                <a:solidFill>
                  <a:srgbClr val="404040"/>
                </a:solidFill>
                <a:latin typeface="Verdana"/>
                <a:cs typeface="Verdana"/>
              </a:rPr>
              <a:t>une </a:t>
            </a:r>
            <a:r>
              <a:rPr sz="2600" spc="-55" dirty="0">
                <a:solidFill>
                  <a:srgbClr val="404040"/>
                </a:solidFill>
                <a:latin typeface="Verdana"/>
                <a:cs typeface="Verdana"/>
              </a:rPr>
              <a:t>ballonisation</a:t>
            </a:r>
            <a:r>
              <a:rPr sz="26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10" dirty="0">
                <a:solidFill>
                  <a:srgbClr val="404040"/>
                </a:solidFill>
                <a:latin typeface="Verdana"/>
                <a:cs typeface="Verdana"/>
              </a:rPr>
              <a:t>périnéale.</a:t>
            </a:r>
            <a:endParaRPr sz="2600" dirty="0">
              <a:latin typeface="Verdana"/>
              <a:cs typeface="Verdana"/>
            </a:endParaRPr>
          </a:p>
          <a:p>
            <a:pPr marL="12700" marR="5080" indent="200025">
              <a:lnSpc>
                <a:spcPct val="100000"/>
              </a:lnSpc>
              <a:spcBef>
                <a:spcPts val="1010"/>
              </a:spcBef>
              <a:buChar char="-"/>
              <a:tabLst>
                <a:tab pos="212725" algn="l"/>
              </a:tabLst>
            </a:pPr>
            <a:r>
              <a:rPr sz="2600" spc="-50" dirty="0">
                <a:solidFill>
                  <a:srgbClr val="404040"/>
                </a:solidFill>
                <a:latin typeface="Verdana"/>
                <a:cs typeface="Verdana"/>
              </a:rPr>
              <a:t>L'examen</a:t>
            </a:r>
            <a:r>
              <a:rPr sz="2600" spc="-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en</a:t>
            </a:r>
            <a:r>
              <a:rPr sz="26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80" dirty="0">
                <a:solidFill>
                  <a:srgbClr val="404040"/>
                </a:solidFill>
                <a:latin typeface="Verdana"/>
                <a:cs typeface="Verdana"/>
              </a:rPr>
              <a:t>position</a:t>
            </a:r>
            <a:r>
              <a:rPr sz="2600" spc="-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50" dirty="0">
                <a:solidFill>
                  <a:srgbClr val="404040"/>
                </a:solidFill>
                <a:latin typeface="Verdana"/>
                <a:cs typeface="Verdana"/>
              </a:rPr>
              <a:t>genu-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pectorale</a:t>
            </a:r>
            <a:r>
              <a:rPr sz="26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cherchera</a:t>
            </a:r>
            <a:r>
              <a:rPr sz="2600" spc="-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6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35" dirty="0">
                <a:solidFill>
                  <a:srgbClr val="404040"/>
                </a:solidFill>
                <a:latin typeface="Verdana"/>
                <a:cs typeface="Verdana"/>
              </a:rPr>
              <a:t>lésion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anale</a:t>
            </a:r>
            <a:r>
              <a:rPr sz="26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200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26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type</a:t>
            </a:r>
            <a:r>
              <a:rPr sz="26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14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6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195" dirty="0">
                <a:solidFill>
                  <a:srgbClr val="404040"/>
                </a:solidFill>
                <a:latin typeface="Verdana"/>
                <a:cs typeface="Verdana"/>
              </a:rPr>
              <a:t>fissure,</a:t>
            </a:r>
            <a:r>
              <a:rPr sz="26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90" dirty="0">
                <a:solidFill>
                  <a:srgbClr val="404040"/>
                </a:solidFill>
                <a:latin typeface="Verdana"/>
                <a:cs typeface="Verdana"/>
              </a:rPr>
              <a:t>hémorroïdes,</a:t>
            </a:r>
            <a:r>
              <a:rPr sz="26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100" dirty="0">
                <a:solidFill>
                  <a:srgbClr val="404040"/>
                </a:solidFill>
                <a:latin typeface="Verdana"/>
                <a:cs typeface="Verdana"/>
              </a:rPr>
              <a:t>tumeur</a:t>
            </a:r>
            <a:r>
              <a:rPr sz="26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ou</a:t>
            </a:r>
            <a:r>
              <a:rPr sz="26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10" dirty="0">
                <a:solidFill>
                  <a:srgbClr val="404040"/>
                </a:solidFill>
                <a:latin typeface="Verdana"/>
                <a:cs typeface="Verdana"/>
              </a:rPr>
              <a:t>abcès.</a:t>
            </a:r>
            <a:endParaRPr sz="26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8550" y="470963"/>
            <a:ext cx="879945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pc="-580" dirty="0" smtClean="0"/>
              <a:t>I</a:t>
            </a:r>
            <a:r>
              <a:rPr spc="-580" dirty="0" smtClean="0"/>
              <a:t>II</a:t>
            </a:r>
            <a:r>
              <a:rPr spc="-580" dirty="0"/>
              <a:t>.</a:t>
            </a:r>
            <a:r>
              <a:rPr spc="-30" dirty="0"/>
              <a:t> </a:t>
            </a:r>
            <a:r>
              <a:rPr spc="-125" dirty="0"/>
              <a:t>Etude</a:t>
            </a:r>
            <a:r>
              <a:rPr spc="-140" dirty="0"/>
              <a:t> </a:t>
            </a:r>
            <a:r>
              <a:rPr spc="-35" dirty="0"/>
              <a:t>sémiologique</a:t>
            </a:r>
            <a:r>
              <a:rPr spc="-12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68551" y="1198625"/>
            <a:ext cx="9513570" cy="4412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sng" spc="-21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B.</a:t>
            </a:r>
            <a:r>
              <a:rPr sz="2800" b="1" u="sng" spc="-2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L’examen</a:t>
            </a:r>
            <a:r>
              <a:rPr sz="2800" b="1" u="sng" spc="-16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3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physique</a:t>
            </a:r>
            <a:r>
              <a:rPr sz="2800" b="1" u="sng" spc="-9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5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:</a:t>
            </a: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2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600" spc="530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600" spc="-315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600" spc="-229" dirty="0">
                <a:solidFill>
                  <a:srgbClr val="404040"/>
                </a:solidFill>
                <a:latin typeface="Verdana"/>
                <a:cs typeface="Verdana"/>
              </a:rPr>
              <a:t>3.</a:t>
            </a:r>
            <a:r>
              <a:rPr sz="26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60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6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0" dirty="0">
                <a:solidFill>
                  <a:srgbClr val="404040"/>
                </a:solidFill>
                <a:latin typeface="Verdana"/>
                <a:cs typeface="Verdana"/>
              </a:rPr>
              <a:t>toucher</a:t>
            </a:r>
            <a:r>
              <a:rPr sz="2600" spc="-20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rectal</a:t>
            </a:r>
            <a:r>
              <a:rPr sz="26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509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endParaRPr sz="2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600" spc="-325" dirty="0">
                <a:solidFill>
                  <a:srgbClr val="404040"/>
                </a:solidFill>
                <a:latin typeface="Verdana"/>
                <a:cs typeface="Verdana"/>
              </a:rPr>
              <a:t>-</a:t>
            </a:r>
            <a:r>
              <a:rPr sz="2600" spc="60" dirty="0">
                <a:solidFill>
                  <a:srgbClr val="404040"/>
                </a:solidFill>
                <a:latin typeface="Verdana"/>
                <a:cs typeface="Verdana"/>
              </a:rPr>
              <a:t>Apprécie</a:t>
            </a:r>
            <a:r>
              <a:rPr sz="26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6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35" dirty="0">
                <a:solidFill>
                  <a:srgbClr val="404040"/>
                </a:solidFill>
                <a:latin typeface="Verdana"/>
                <a:cs typeface="Verdana"/>
              </a:rPr>
              <a:t>tonicité</a:t>
            </a:r>
            <a:r>
              <a:rPr sz="26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du</a:t>
            </a:r>
            <a:r>
              <a:rPr sz="26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75" dirty="0">
                <a:solidFill>
                  <a:srgbClr val="404040"/>
                </a:solidFill>
                <a:latin typeface="Verdana"/>
                <a:cs typeface="Verdana"/>
              </a:rPr>
              <a:t>sphincter</a:t>
            </a:r>
            <a:r>
              <a:rPr sz="26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0" dirty="0">
                <a:solidFill>
                  <a:srgbClr val="404040"/>
                </a:solidFill>
                <a:latin typeface="Verdana"/>
                <a:cs typeface="Verdana"/>
              </a:rPr>
              <a:t>anal</a:t>
            </a:r>
            <a:endParaRPr sz="26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1010"/>
              </a:spcBef>
            </a:pPr>
            <a:r>
              <a:rPr sz="2600" spc="-325" dirty="0">
                <a:solidFill>
                  <a:srgbClr val="404040"/>
                </a:solidFill>
                <a:latin typeface="Verdana"/>
                <a:cs typeface="Verdana"/>
              </a:rPr>
              <a:t>-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Recherche</a:t>
            </a:r>
            <a:r>
              <a:rPr sz="26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459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6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6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75" dirty="0">
                <a:solidFill>
                  <a:srgbClr val="404040"/>
                </a:solidFill>
                <a:latin typeface="Verdana"/>
                <a:cs typeface="Verdana"/>
              </a:rPr>
              <a:t>sténose</a:t>
            </a:r>
            <a:r>
              <a:rPr sz="26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anale</a:t>
            </a:r>
            <a:r>
              <a:rPr sz="26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ou</a:t>
            </a:r>
            <a:r>
              <a:rPr sz="26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0" dirty="0">
                <a:solidFill>
                  <a:srgbClr val="404040"/>
                </a:solidFill>
                <a:latin typeface="Verdana"/>
                <a:cs typeface="Verdana"/>
              </a:rPr>
              <a:t>rectale,</a:t>
            </a:r>
            <a:r>
              <a:rPr sz="26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5" dirty="0">
                <a:solidFill>
                  <a:srgbClr val="404040"/>
                </a:solidFill>
                <a:latin typeface="Verdana"/>
                <a:cs typeface="Verdana"/>
              </a:rPr>
              <a:t>une </a:t>
            </a:r>
            <a:r>
              <a:rPr sz="2600" spc="-10" dirty="0">
                <a:solidFill>
                  <a:srgbClr val="404040"/>
                </a:solidFill>
                <a:latin typeface="Verdana"/>
                <a:cs typeface="Verdana"/>
              </a:rPr>
              <a:t>contracture</a:t>
            </a:r>
            <a:r>
              <a:rPr sz="2600" spc="-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paradoxale</a:t>
            </a:r>
            <a:r>
              <a:rPr sz="2600" spc="-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du</a:t>
            </a:r>
            <a:r>
              <a:rPr sz="2600" spc="-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75" dirty="0">
                <a:solidFill>
                  <a:srgbClr val="404040"/>
                </a:solidFill>
                <a:latin typeface="Verdana"/>
                <a:cs typeface="Verdana"/>
              </a:rPr>
              <a:t>sphincter</a:t>
            </a:r>
            <a:r>
              <a:rPr sz="2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anal</a:t>
            </a:r>
            <a:r>
              <a:rPr sz="2600" spc="-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10" dirty="0">
                <a:solidFill>
                  <a:srgbClr val="404040"/>
                </a:solidFill>
                <a:latin typeface="Verdana"/>
                <a:cs typeface="Verdana"/>
              </a:rPr>
              <a:t>(anisme),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ampoule</a:t>
            </a:r>
            <a:r>
              <a:rPr sz="26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rectale</a:t>
            </a:r>
            <a:r>
              <a:rPr sz="26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55" dirty="0">
                <a:solidFill>
                  <a:srgbClr val="404040"/>
                </a:solidFill>
                <a:latin typeface="Verdana"/>
                <a:cs typeface="Verdana"/>
              </a:rPr>
              <a:t>vide,</a:t>
            </a:r>
            <a:r>
              <a:rPr sz="26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75" dirty="0">
                <a:solidFill>
                  <a:srgbClr val="404040"/>
                </a:solidFill>
                <a:latin typeface="Verdana"/>
                <a:cs typeface="Verdana"/>
              </a:rPr>
              <a:t>l'existence</a:t>
            </a:r>
            <a:r>
              <a:rPr sz="26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14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6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50" dirty="0">
                <a:solidFill>
                  <a:srgbClr val="404040"/>
                </a:solidFill>
                <a:latin typeface="Verdana"/>
                <a:cs typeface="Verdana"/>
              </a:rPr>
              <a:t>matière</a:t>
            </a:r>
            <a:r>
              <a:rPr sz="26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chez</a:t>
            </a:r>
            <a:r>
              <a:rPr sz="26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5" dirty="0">
                <a:solidFill>
                  <a:srgbClr val="404040"/>
                </a:solidFill>
                <a:latin typeface="Verdana"/>
                <a:cs typeface="Verdana"/>
              </a:rPr>
              <a:t>un </a:t>
            </a:r>
            <a:r>
              <a:rPr sz="2600" spc="60" dirty="0">
                <a:solidFill>
                  <a:srgbClr val="404040"/>
                </a:solidFill>
                <a:latin typeface="Verdana"/>
                <a:cs typeface="Verdana"/>
              </a:rPr>
              <a:t>malade</a:t>
            </a:r>
            <a:r>
              <a:rPr sz="2600" spc="-1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45" dirty="0">
                <a:solidFill>
                  <a:srgbClr val="404040"/>
                </a:solidFill>
                <a:latin typeface="Verdana"/>
                <a:cs typeface="Verdana"/>
              </a:rPr>
              <a:t>qui</a:t>
            </a:r>
            <a:r>
              <a:rPr sz="26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35" dirty="0">
                <a:solidFill>
                  <a:srgbClr val="404040"/>
                </a:solidFill>
                <a:latin typeface="Verdana"/>
                <a:cs typeface="Verdana"/>
              </a:rPr>
              <a:t>n'éprouve</a:t>
            </a:r>
            <a:r>
              <a:rPr sz="2600" spc="-2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pas</a:t>
            </a:r>
            <a:r>
              <a:rPr sz="26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40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6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35" dirty="0">
                <a:solidFill>
                  <a:srgbClr val="404040"/>
                </a:solidFill>
                <a:latin typeface="Verdana"/>
                <a:cs typeface="Verdana"/>
              </a:rPr>
              <a:t>besoin</a:t>
            </a:r>
            <a:r>
              <a:rPr sz="26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65" dirty="0">
                <a:solidFill>
                  <a:srgbClr val="404040"/>
                </a:solidFill>
                <a:latin typeface="Verdana"/>
                <a:cs typeface="Verdana"/>
              </a:rPr>
              <a:t>d'aller</a:t>
            </a:r>
            <a:r>
              <a:rPr sz="26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200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26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6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120" dirty="0">
                <a:solidFill>
                  <a:srgbClr val="404040"/>
                </a:solidFill>
                <a:latin typeface="Verdana"/>
                <a:cs typeface="Verdana"/>
              </a:rPr>
              <a:t>selle,</a:t>
            </a:r>
            <a:r>
              <a:rPr sz="26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229" dirty="0">
                <a:solidFill>
                  <a:srgbClr val="404040"/>
                </a:solidFill>
                <a:latin typeface="Verdana"/>
                <a:cs typeface="Verdana"/>
              </a:rPr>
              <a:t>ce</a:t>
            </a:r>
            <a:r>
              <a:rPr sz="26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5" dirty="0">
                <a:solidFill>
                  <a:srgbClr val="404040"/>
                </a:solidFill>
                <a:latin typeface="Verdana"/>
                <a:cs typeface="Verdana"/>
              </a:rPr>
              <a:t>qui </a:t>
            </a:r>
            <a:r>
              <a:rPr sz="2600" spc="-35" dirty="0">
                <a:solidFill>
                  <a:srgbClr val="404040"/>
                </a:solidFill>
                <a:latin typeface="Verdana"/>
                <a:cs typeface="Verdana"/>
              </a:rPr>
              <a:t>permet</a:t>
            </a:r>
            <a:r>
              <a:rPr sz="2600" spc="-2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10" dirty="0">
                <a:solidFill>
                  <a:srgbClr val="404040"/>
                </a:solidFill>
                <a:latin typeface="Verdana"/>
                <a:cs typeface="Verdana"/>
              </a:rPr>
              <a:t>d'évoquer</a:t>
            </a:r>
            <a:r>
              <a:rPr sz="2600" spc="-2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35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6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10" dirty="0">
                <a:solidFill>
                  <a:srgbClr val="404040"/>
                </a:solidFill>
                <a:latin typeface="Verdana"/>
                <a:cs typeface="Verdana"/>
              </a:rPr>
              <a:t>diagnostic</a:t>
            </a:r>
            <a:r>
              <a:rPr sz="26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14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6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40" dirty="0">
                <a:solidFill>
                  <a:srgbClr val="404040"/>
                </a:solidFill>
                <a:latin typeface="Verdana"/>
                <a:cs typeface="Verdana"/>
              </a:rPr>
              <a:t>dyschésie</a:t>
            </a:r>
            <a:r>
              <a:rPr sz="26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0" dirty="0">
                <a:solidFill>
                  <a:srgbClr val="404040"/>
                </a:solidFill>
                <a:latin typeface="Verdana"/>
                <a:cs typeface="Verdana"/>
              </a:rPr>
              <a:t>rectale,</a:t>
            </a:r>
            <a:r>
              <a:rPr sz="26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600" spc="-25" dirty="0">
                <a:solidFill>
                  <a:srgbClr val="404040"/>
                </a:solidFill>
                <a:latin typeface="Verdana"/>
                <a:cs typeface="Verdana"/>
              </a:rPr>
              <a:t>un </a:t>
            </a:r>
            <a:r>
              <a:rPr sz="2600" spc="-10" dirty="0">
                <a:solidFill>
                  <a:srgbClr val="404040"/>
                </a:solidFill>
                <a:latin typeface="Verdana"/>
                <a:cs typeface="Verdana"/>
              </a:rPr>
              <a:t>rectocèle.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5470" y="470963"/>
            <a:ext cx="614553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80" dirty="0" smtClean="0"/>
              <a:t>III</a:t>
            </a:r>
            <a:r>
              <a:rPr spc="-580" dirty="0"/>
              <a:t>.</a:t>
            </a:r>
            <a:r>
              <a:rPr spc="-30" dirty="0"/>
              <a:t> </a:t>
            </a:r>
            <a:r>
              <a:rPr spc="-125" dirty="0"/>
              <a:t>Etude</a:t>
            </a:r>
            <a:r>
              <a:rPr spc="-140" dirty="0"/>
              <a:t> </a:t>
            </a:r>
            <a:r>
              <a:rPr spc="-35" dirty="0"/>
              <a:t>sémiologique</a:t>
            </a:r>
            <a:r>
              <a:rPr spc="-17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38122" y="1198625"/>
            <a:ext cx="9601835" cy="3674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9539">
              <a:lnSpc>
                <a:spcPct val="100000"/>
              </a:lnSpc>
              <a:spcBef>
                <a:spcPts val="95"/>
              </a:spcBef>
            </a:pPr>
            <a:r>
              <a:rPr sz="2800" b="1" u="sng" spc="-21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B.</a:t>
            </a:r>
            <a:r>
              <a:rPr sz="2800" b="1" u="sng" spc="-2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L’examen</a:t>
            </a:r>
            <a:r>
              <a:rPr sz="2800" b="1" u="sng" spc="-17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3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physique</a:t>
            </a:r>
            <a:r>
              <a:rPr sz="2800" b="1" u="sng" spc="-10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5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:</a:t>
            </a: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2800">
              <a:latin typeface="Tahoma"/>
              <a:cs typeface="Tahoma"/>
            </a:endParaRPr>
          </a:p>
          <a:p>
            <a:pPr marL="355600" marR="27940" indent="-342900">
              <a:lnSpc>
                <a:spcPct val="100000"/>
              </a:lnSpc>
            </a:pPr>
            <a:r>
              <a:rPr sz="2800" spc="1795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1795" dirty="0">
                <a:solidFill>
                  <a:srgbClr val="404040"/>
                </a:solidFill>
                <a:latin typeface="Verdana"/>
                <a:cs typeface="Verdana"/>
              </a:rPr>
              <a:t>4.</a:t>
            </a:r>
            <a:r>
              <a:rPr sz="2800" spc="-2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70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800" spc="-1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toucher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vaginal</a:t>
            </a:r>
            <a:r>
              <a:rPr sz="28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509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800" spc="-2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chez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8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60" dirty="0">
                <a:solidFill>
                  <a:srgbClr val="404040"/>
                </a:solidFill>
                <a:latin typeface="Verdana"/>
                <a:cs typeface="Verdana"/>
              </a:rPr>
              <a:t>femme,</a:t>
            </a:r>
            <a:r>
              <a:rPr sz="28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recherche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800" spc="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lésions</a:t>
            </a:r>
            <a:r>
              <a:rPr sz="28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gynécologiques</a:t>
            </a:r>
            <a:r>
              <a:rPr sz="28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pouvant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occasionner</a:t>
            </a:r>
            <a:r>
              <a:rPr sz="2800" spc="7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une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constipation.</a:t>
            </a:r>
            <a:endParaRPr sz="2800">
              <a:latin typeface="Verdana"/>
              <a:cs typeface="Verdana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</a:pPr>
            <a:r>
              <a:rPr sz="2800" spc="1795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1795" dirty="0">
                <a:solidFill>
                  <a:srgbClr val="404040"/>
                </a:solidFill>
                <a:latin typeface="Verdana"/>
                <a:cs typeface="Verdana"/>
              </a:rPr>
              <a:t>5.</a:t>
            </a:r>
            <a:r>
              <a:rPr sz="2800" spc="-20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70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800" spc="-1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35" dirty="0">
                <a:solidFill>
                  <a:srgbClr val="404040"/>
                </a:solidFill>
                <a:latin typeface="Verdana"/>
                <a:cs typeface="Verdana"/>
              </a:rPr>
              <a:t>reste</a:t>
            </a:r>
            <a:r>
              <a:rPr sz="28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15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8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l’examen</a:t>
            </a:r>
            <a:r>
              <a:rPr sz="28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60" dirty="0">
                <a:solidFill>
                  <a:srgbClr val="404040"/>
                </a:solidFill>
                <a:latin typeface="Verdana"/>
                <a:cs typeface="Verdana"/>
              </a:rPr>
              <a:t>physique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404040"/>
                </a:solidFill>
                <a:latin typeface="Verdana"/>
                <a:cs typeface="Verdana"/>
              </a:rPr>
              <a:t>doit</a:t>
            </a:r>
            <a:r>
              <a:rPr sz="2800" spc="-21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60" dirty="0">
                <a:solidFill>
                  <a:srgbClr val="404040"/>
                </a:solidFill>
                <a:latin typeface="Verdana"/>
                <a:cs typeface="Verdana"/>
              </a:rPr>
              <a:t>être</a:t>
            </a:r>
            <a:r>
              <a:rPr sz="28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310" dirty="0">
                <a:solidFill>
                  <a:srgbClr val="404040"/>
                </a:solidFill>
                <a:latin typeface="Verdana"/>
                <a:cs typeface="Verdana"/>
              </a:rPr>
              <a:t>complet </a:t>
            </a:r>
            <a:r>
              <a:rPr sz="2800" spc="215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2800" spc="2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8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recherche</a:t>
            </a:r>
            <a:r>
              <a:rPr sz="2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404040"/>
                </a:solidFill>
                <a:latin typeface="Verdana"/>
                <a:cs typeface="Verdana"/>
              </a:rPr>
              <a:t>d'une</a:t>
            </a:r>
            <a:r>
              <a:rPr sz="28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pathologie</a:t>
            </a:r>
            <a:r>
              <a:rPr sz="28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associée</a:t>
            </a:r>
            <a:r>
              <a:rPr sz="28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215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l'origine </a:t>
            </a:r>
            <a:r>
              <a:rPr sz="2800" spc="15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800" spc="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800" spc="-20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constipation.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12442" y="470963"/>
            <a:ext cx="8655558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65" dirty="0" smtClean="0"/>
              <a:t>IV</a:t>
            </a:r>
            <a:r>
              <a:rPr spc="-265" dirty="0"/>
              <a:t>.</a:t>
            </a:r>
            <a:r>
              <a:rPr spc="-30" dirty="0"/>
              <a:t> </a:t>
            </a:r>
            <a:r>
              <a:rPr spc="-90" dirty="0"/>
              <a:t>Examens</a:t>
            </a:r>
            <a:r>
              <a:rPr spc="-165" dirty="0"/>
              <a:t> </a:t>
            </a:r>
            <a:r>
              <a:rPr spc="-35" dirty="0"/>
              <a:t>complémentaires</a:t>
            </a:r>
            <a:r>
              <a:rPr spc="-12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94713" y="1198625"/>
            <a:ext cx="9364345" cy="38277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0175">
              <a:lnSpc>
                <a:spcPct val="100000"/>
              </a:lnSpc>
              <a:spcBef>
                <a:spcPts val="95"/>
              </a:spcBef>
            </a:pPr>
            <a:r>
              <a:rPr sz="2800" b="1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A.</a:t>
            </a:r>
            <a:r>
              <a:rPr sz="2800" b="1" u="sng" spc="-3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12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Bilan</a:t>
            </a:r>
            <a:r>
              <a:rPr sz="2800" b="1" u="sng" spc="-3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15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initial</a:t>
            </a:r>
            <a:r>
              <a:rPr sz="2800" b="1" spc="-1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spc="-560" dirty="0">
                <a:solidFill>
                  <a:srgbClr val="252525"/>
                </a:solidFill>
                <a:latin typeface="Verdana"/>
                <a:cs typeface="Verdana"/>
              </a:rPr>
              <a:t>:</a:t>
            </a:r>
            <a:endParaRPr sz="2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10"/>
              </a:spcBef>
            </a:pPr>
            <a:endParaRPr sz="28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800" spc="725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725" dirty="0">
                <a:solidFill>
                  <a:srgbClr val="404040"/>
                </a:solidFill>
                <a:latin typeface="Verdana"/>
                <a:cs typeface="Verdana"/>
              </a:rPr>
              <a:t>visant</a:t>
            </a:r>
            <a:r>
              <a:rPr sz="28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215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28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10" dirty="0">
                <a:solidFill>
                  <a:srgbClr val="404040"/>
                </a:solidFill>
                <a:latin typeface="Verdana"/>
                <a:cs typeface="Verdana"/>
              </a:rPr>
              <a:t>éliminer</a:t>
            </a:r>
            <a:r>
              <a:rPr sz="28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8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cause</a:t>
            </a:r>
            <a:r>
              <a:rPr sz="28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organique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56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endParaRPr sz="2800" dirty="0">
              <a:latin typeface="Verdana"/>
              <a:cs typeface="Verdana"/>
            </a:endParaRPr>
          </a:p>
          <a:p>
            <a:pPr marL="12700" marR="5080" indent="216535">
              <a:lnSpc>
                <a:spcPct val="100000"/>
              </a:lnSpc>
              <a:spcBef>
                <a:spcPts val="1010"/>
              </a:spcBef>
              <a:buChar char="-"/>
              <a:tabLst>
                <a:tab pos="229235" algn="l"/>
              </a:tabLst>
            </a:pP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Anuscopie,</a:t>
            </a:r>
            <a:r>
              <a:rPr sz="28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rectoscopie,</a:t>
            </a:r>
            <a:r>
              <a:rPr sz="28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coloscopie,</a:t>
            </a:r>
            <a:r>
              <a:rPr sz="28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coloscanner</a:t>
            </a:r>
            <a:r>
              <a:rPr sz="28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Verdana"/>
                <a:cs typeface="Verdana"/>
              </a:rPr>
              <a:t>ou </a:t>
            </a:r>
            <a:r>
              <a:rPr sz="2800" spc="-20" dirty="0">
                <a:solidFill>
                  <a:srgbClr val="404040"/>
                </a:solidFill>
                <a:latin typeface="Verdana"/>
                <a:cs typeface="Verdana"/>
              </a:rPr>
              <a:t>lavement</a:t>
            </a:r>
            <a:r>
              <a:rPr sz="28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baryté</a:t>
            </a:r>
            <a:endParaRPr sz="2800" dirty="0">
              <a:latin typeface="Verdana"/>
              <a:cs typeface="Verdana"/>
            </a:endParaRPr>
          </a:p>
          <a:p>
            <a:pPr marL="12700" marR="97155" indent="216535">
              <a:lnSpc>
                <a:spcPct val="100000"/>
              </a:lnSpc>
              <a:spcBef>
                <a:spcPts val="994"/>
              </a:spcBef>
              <a:buChar char="-"/>
              <a:tabLst>
                <a:tab pos="229235" algn="l"/>
              </a:tabLst>
            </a:pPr>
            <a:r>
              <a:rPr sz="2800" spc="-160" dirty="0">
                <a:solidFill>
                  <a:srgbClr val="404040"/>
                </a:solidFill>
                <a:latin typeface="Verdana"/>
                <a:cs typeface="Verdana"/>
              </a:rPr>
              <a:t>Un</a:t>
            </a:r>
            <a:r>
              <a:rPr sz="28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Verdana"/>
                <a:cs typeface="Verdana"/>
              </a:rPr>
              <a:t>bilan</a:t>
            </a:r>
            <a:r>
              <a:rPr sz="28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biologique</a:t>
            </a:r>
            <a:r>
              <a:rPr sz="28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peut</a:t>
            </a:r>
            <a:r>
              <a:rPr sz="28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60" dirty="0">
                <a:solidFill>
                  <a:srgbClr val="404040"/>
                </a:solidFill>
                <a:latin typeface="Verdana"/>
                <a:cs typeface="Verdana"/>
              </a:rPr>
              <a:t>être</a:t>
            </a:r>
            <a:r>
              <a:rPr sz="28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90" dirty="0">
                <a:solidFill>
                  <a:srgbClr val="404040"/>
                </a:solidFill>
                <a:latin typeface="Verdana"/>
                <a:cs typeface="Verdana"/>
              </a:rPr>
              <a:t>demandé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notamment le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65" dirty="0">
                <a:solidFill>
                  <a:srgbClr val="404040"/>
                </a:solidFill>
                <a:latin typeface="Verdana"/>
                <a:cs typeface="Verdana"/>
              </a:rPr>
              <a:t>dosage</a:t>
            </a:r>
            <a:r>
              <a:rPr sz="28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4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8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75" dirty="0">
                <a:solidFill>
                  <a:srgbClr val="404040"/>
                </a:solidFill>
                <a:latin typeface="Verdana"/>
                <a:cs typeface="Verdana"/>
              </a:rPr>
              <a:t>hormones</a:t>
            </a:r>
            <a:r>
              <a:rPr sz="28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95" dirty="0">
                <a:solidFill>
                  <a:srgbClr val="404040"/>
                </a:solidFill>
                <a:latin typeface="Verdana"/>
                <a:cs typeface="Verdana"/>
              </a:rPr>
              <a:t>thyroïdiennes</a:t>
            </a:r>
            <a:r>
              <a:rPr sz="28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305" dirty="0">
                <a:solidFill>
                  <a:srgbClr val="404040"/>
                </a:solidFill>
                <a:latin typeface="Verdana"/>
                <a:cs typeface="Verdana"/>
              </a:rPr>
              <a:t>si</a:t>
            </a:r>
            <a:r>
              <a:rPr sz="28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Verdana"/>
                <a:cs typeface="Verdana"/>
              </a:rPr>
              <a:t>une </a:t>
            </a:r>
            <a:r>
              <a:rPr sz="2800" spc="-65" dirty="0">
                <a:solidFill>
                  <a:srgbClr val="404040"/>
                </a:solidFill>
                <a:latin typeface="Verdana"/>
                <a:cs typeface="Verdana"/>
              </a:rPr>
              <a:t>hypothyroïdie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50" dirty="0">
                <a:solidFill>
                  <a:srgbClr val="404040"/>
                </a:solidFill>
                <a:latin typeface="Verdana"/>
                <a:cs typeface="Verdana"/>
              </a:rPr>
              <a:t>est</a:t>
            </a:r>
            <a:r>
              <a:rPr sz="28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suspectée.</a:t>
            </a: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0192" y="470963"/>
            <a:ext cx="88055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65" dirty="0" smtClean="0"/>
              <a:t>IV</a:t>
            </a:r>
            <a:r>
              <a:rPr spc="-265" dirty="0"/>
              <a:t>.</a:t>
            </a:r>
            <a:r>
              <a:rPr spc="-30" dirty="0"/>
              <a:t> </a:t>
            </a:r>
            <a:r>
              <a:rPr spc="-90" dirty="0"/>
              <a:t>Examens</a:t>
            </a:r>
            <a:r>
              <a:rPr spc="-165" dirty="0"/>
              <a:t> </a:t>
            </a:r>
            <a:r>
              <a:rPr spc="-35" dirty="0"/>
              <a:t>complémentaires</a:t>
            </a:r>
            <a:r>
              <a:rPr spc="-12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/>
          <p:nvPr/>
        </p:nvSpPr>
        <p:spPr>
          <a:xfrm>
            <a:off x="1802638" y="1597913"/>
            <a:ext cx="4189729" cy="32384"/>
          </a:xfrm>
          <a:custGeom>
            <a:avLst/>
            <a:gdLst/>
            <a:ahLst/>
            <a:cxnLst/>
            <a:rect l="l" t="t" r="r" b="b"/>
            <a:pathLst>
              <a:path w="4189729" h="32385">
                <a:moveTo>
                  <a:pt x="4189476" y="0"/>
                </a:moveTo>
                <a:lnTo>
                  <a:pt x="0" y="0"/>
                </a:lnTo>
                <a:lnTo>
                  <a:pt x="0" y="32003"/>
                </a:lnTo>
                <a:lnTo>
                  <a:pt x="4189476" y="32003"/>
                </a:lnTo>
                <a:lnTo>
                  <a:pt x="4189476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64792" y="1198625"/>
            <a:ext cx="8830945" cy="39281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800" b="1" spc="-160" dirty="0">
                <a:solidFill>
                  <a:srgbClr val="252525"/>
                </a:solidFill>
                <a:latin typeface="Tahoma"/>
                <a:cs typeface="Tahoma"/>
              </a:rPr>
              <a:t>2.</a:t>
            </a:r>
            <a:r>
              <a:rPr sz="2800" b="1" spc="-5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b="1" spc="-120" dirty="0">
                <a:solidFill>
                  <a:srgbClr val="252525"/>
                </a:solidFill>
                <a:latin typeface="Tahoma"/>
                <a:cs typeface="Tahoma"/>
              </a:rPr>
              <a:t>Bilan</a:t>
            </a:r>
            <a:r>
              <a:rPr sz="2800" b="1" spc="-4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b="1" spc="100" dirty="0">
                <a:solidFill>
                  <a:srgbClr val="252525"/>
                </a:solidFill>
                <a:latin typeface="Tahoma"/>
                <a:cs typeface="Tahoma"/>
              </a:rPr>
              <a:t>de</a:t>
            </a:r>
            <a:r>
              <a:rPr sz="2800" b="1" spc="-5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b="1" dirty="0">
                <a:solidFill>
                  <a:srgbClr val="252525"/>
                </a:solidFill>
                <a:latin typeface="Tahoma"/>
                <a:cs typeface="Tahoma"/>
              </a:rPr>
              <a:t>2</a:t>
            </a:r>
            <a:r>
              <a:rPr sz="2775" b="1" baseline="25525" dirty="0">
                <a:solidFill>
                  <a:srgbClr val="252525"/>
                </a:solidFill>
                <a:latin typeface="Tahoma"/>
                <a:cs typeface="Tahoma"/>
              </a:rPr>
              <a:t>ème</a:t>
            </a:r>
            <a:r>
              <a:rPr sz="2775" b="1" spc="315" baseline="2552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b="1" spc="-135" dirty="0">
                <a:solidFill>
                  <a:srgbClr val="252525"/>
                </a:solidFill>
                <a:latin typeface="Tahoma"/>
                <a:cs typeface="Tahoma"/>
              </a:rPr>
              <a:t>intention</a:t>
            </a:r>
            <a:r>
              <a:rPr sz="2800" b="1" spc="-6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spc="-560" dirty="0">
                <a:solidFill>
                  <a:srgbClr val="252525"/>
                </a:solidFill>
                <a:latin typeface="Verdana"/>
                <a:cs typeface="Verdana"/>
              </a:rPr>
              <a:t>:</a:t>
            </a:r>
            <a:endParaRPr sz="2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805"/>
              </a:spcBef>
            </a:pPr>
            <a:endParaRPr sz="2800" dirty="0">
              <a:latin typeface="Verdana"/>
              <a:cs typeface="Verdana"/>
            </a:endParaRPr>
          </a:p>
          <a:p>
            <a:pPr marL="381000" marR="17780" indent="-342900">
              <a:lnSpc>
                <a:spcPct val="100000"/>
              </a:lnSpc>
            </a:pPr>
            <a:r>
              <a:rPr sz="2800" spc="170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1700" dirty="0">
                <a:solidFill>
                  <a:srgbClr val="404040"/>
                </a:solidFill>
                <a:latin typeface="Verdana"/>
                <a:cs typeface="Verdana"/>
              </a:rPr>
              <a:t>Il</a:t>
            </a:r>
            <a:r>
              <a:rPr sz="28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35" dirty="0">
                <a:solidFill>
                  <a:srgbClr val="404040"/>
                </a:solidFill>
                <a:latin typeface="Verdana"/>
                <a:cs typeface="Verdana"/>
              </a:rPr>
              <a:t>est</a:t>
            </a:r>
            <a:r>
              <a:rPr sz="28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90" dirty="0">
                <a:solidFill>
                  <a:srgbClr val="404040"/>
                </a:solidFill>
                <a:latin typeface="Verdana"/>
                <a:cs typeface="Verdana"/>
              </a:rPr>
              <a:t>demandé</a:t>
            </a:r>
            <a:r>
              <a:rPr sz="28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en</a:t>
            </a:r>
            <a:r>
              <a:rPr sz="28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fonction</a:t>
            </a:r>
            <a:r>
              <a:rPr sz="28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du</a:t>
            </a:r>
            <a:r>
              <a:rPr sz="28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contexte</a:t>
            </a:r>
            <a:r>
              <a:rPr sz="28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720" dirty="0">
                <a:solidFill>
                  <a:srgbClr val="404040"/>
                </a:solidFill>
                <a:latin typeface="Verdana"/>
                <a:cs typeface="Verdana"/>
              </a:rPr>
              <a:t>clinique, </a:t>
            </a:r>
            <a:r>
              <a:rPr sz="2800" spc="-25" dirty="0">
                <a:solidFill>
                  <a:srgbClr val="404040"/>
                </a:solidFill>
                <a:latin typeface="Verdana"/>
                <a:cs typeface="Verdana"/>
              </a:rPr>
              <a:t>notamment</a:t>
            </a:r>
            <a:r>
              <a:rPr sz="28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305" dirty="0">
                <a:solidFill>
                  <a:srgbClr val="404040"/>
                </a:solidFill>
                <a:latin typeface="Verdana"/>
                <a:cs typeface="Verdana"/>
              </a:rPr>
              <a:t>si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8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30" dirty="0">
                <a:solidFill>
                  <a:srgbClr val="404040"/>
                </a:solidFill>
                <a:latin typeface="Verdana"/>
                <a:cs typeface="Verdana"/>
              </a:rPr>
              <a:t>constipation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Verdana"/>
                <a:cs typeface="Verdana"/>
              </a:rPr>
              <a:t>fonctionnelle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Verdana"/>
                <a:cs typeface="Verdana"/>
              </a:rPr>
              <a:t>est </a:t>
            </a:r>
            <a:r>
              <a:rPr sz="2800" spc="-35" dirty="0">
                <a:solidFill>
                  <a:srgbClr val="404040"/>
                </a:solidFill>
                <a:latin typeface="Verdana"/>
                <a:cs typeface="Verdana"/>
              </a:rPr>
              <a:t>suspectée,</a:t>
            </a:r>
            <a:r>
              <a:rPr sz="28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210" dirty="0">
                <a:solidFill>
                  <a:srgbClr val="404040"/>
                </a:solidFill>
                <a:latin typeface="Verdana"/>
                <a:cs typeface="Verdana"/>
              </a:rPr>
              <a:t>il</a:t>
            </a:r>
            <a:r>
              <a:rPr sz="2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comprend</a:t>
            </a:r>
            <a:r>
              <a:rPr sz="2800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45" dirty="0">
                <a:solidFill>
                  <a:srgbClr val="404040"/>
                </a:solidFill>
                <a:latin typeface="Verdana"/>
                <a:cs typeface="Verdana"/>
              </a:rPr>
              <a:t>essentiellement:</a:t>
            </a:r>
            <a:endParaRPr sz="2800" dirty="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1010"/>
              </a:spcBef>
            </a:pPr>
            <a:r>
              <a:rPr sz="2800" spc="-365" dirty="0">
                <a:solidFill>
                  <a:srgbClr val="404040"/>
                </a:solidFill>
                <a:latin typeface="Verdana"/>
                <a:cs typeface="Verdana"/>
              </a:rPr>
              <a:t>-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5" dirty="0">
                <a:solidFill>
                  <a:srgbClr val="404040"/>
                </a:solidFill>
                <a:latin typeface="Verdana"/>
                <a:cs typeface="Verdana"/>
              </a:rPr>
              <a:t>mesure</a:t>
            </a:r>
            <a:r>
              <a:rPr sz="28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du</a:t>
            </a:r>
            <a:r>
              <a:rPr sz="2800" spc="-2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80" dirty="0">
                <a:solidFill>
                  <a:srgbClr val="404040"/>
                </a:solidFill>
                <a:latin typeface="Verdana"/>
                <a:cs typeface="Verdana"/>
              </a:rPr>
              <a:t>temps</a:t>
            </a:r>
            <a:r>
              <a:rPr sz="28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15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8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65" dirty="0">
                <a:solidFill>
                  <a:srgbClr val="404040"/>
                </a:solidFill>
                <a:latin typeface="Verdana"/>
                <a:cs typeface="Verdana"/>
              </a:rPr>
              <a:t>transit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colique</a:t>
            </a:r>
            <a:endParaRPr sz="2800" dirty="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800" spc="-365" dirty="0">
                <a:solidFill>
                  <a:srgbClr val="404040"/>
                </a:solidFill>
                <a:latin typeface="Verdana"/>
                <a:cs typeface="Verdana"/>
              </a:rPr>
              <a:t>-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800" spc="-1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50" dirty="0">
                <a:solidFill>
                  <a:srgbClr val="404040"/>
                </a:solidFill>
                <a:latin typeface="Verdana"/>
                <a:cs typeface="Verdana"/>
              </a:rPr>
              <a:t>défécographie</a:t>
            </a:r>
            <a:endParaRPr sz="2800" dirty="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1000"/>
              </a:spcBef>
            </a:pPr>
            <a:r>
              <a:rPr sz="2800" spc="-365" dirty="0">
                <a:solidFill>
                  <a:srgbClr val="404040"/>
                </a:solidFill>
                <a:latin typeface="Verdana"/>
                <a:cs typeface="Verdana"/>
              </a:rPr>
              <a:t>-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45" dirty="0">
                <a:solidFill>
                  <a:srgbClr val="404040"/>
                </a:solidFill>
                <a:latin typeface="Verdana"/>
                <a:cs typeface="Verdana"/>
              </a:rPr>
              <a:t>manométrie</a:t>
            </a:r>
            <a:r>
              <a:rPr sz="28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anorectale.</a:t>
            </a: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6217" y="470963"/>
            <a:ext cx="839838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65" dirty="0" smtClean="0"/>
              <a:t>IV</a:t>
            </a:r>
            <a:r>
              <a:rPr spc="-265" dirty="0"/>
              <a:t>.</a:t>
            </a:r>
            <a:r>
              <a:rPr spc="-30" dirty="0"/>
              <a:t> </a:t>
            </a:r>
            <a:r>
              <a:rPr spc="-90" dirty="0" err="1"/>
              <a:t>Examens</a:t>
            </a:r>
            <a:r>
              <a:rPr spc="-165" dirty="0"/>
              <a:t> </a:t>
            </a:r>
            <a:r>
              <a:rPr spc="-35" dirty="0" err="1" smtClean="0"/>
              <a:t>complémentaires</a:t>
            </a:r>
            <a:r>
              <a:rPr spc="-365" dirty="0" smtClean="0"/>
              <a:t>:</a:t>
            </a:r>
            <a:endParaRPr spc="-365" dirty="0"/>
          </a:p>
        </p:txBody>
      </p:sp>
      <p:sp>
        <p:nvSpPr>
          <p:cNvPr id="3" name="object 3"/>
          <p:cNvSpPr/>
          <p:nvPr/>
        </p:nvSpPr>
        <p:spPr>
          <a:xfrm>
            <a:off x="1748789" y="1597913"/>
            <a:ext cx="4189729" cy="32384"/>
          </a:xfrm>
          <a:custGeom>
            <a:avLst/>
            <a:gdLst/>
            <a:ahLst/>
            <a:cxnLst/>
            <a:rect l="l" t="t" r="r" b="b"/>
            <a:pathLst>
              <a:path w="4189729" h="32385">
                <a:moveTo>
                  <a:pt x="4189476" y="0"/>
                </a:moveTo>
                <a:lnTo>
                  <a:pt x="0" y="0"/>
                </a:lnTo>
                <a:lnTo>
                  <a:pt x="0" y="32003"/>
                </a:lnTo>
                <a:lnTo>
                  <a:pt x="4189476" y="32003"/>
                </a:lnTo>
                <a:lnTo>
                  <a:pt x="4189476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23517" y="1198625"/>
            <a:ext cx="44373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5"/>
              </a:spcBef>
            </a:pPr>
            <a:r>
              <a:rPr sz="2800" b="1" spc="-160" dirty="0">
                <a:solidFill>
                  <a:srgbClr val="252525"/>
                </a:solidFill>
                <a:latin typeface="Tahoma"/>
                <a:cs typeface="Tahoma"/>
              </a:rPr>
              <a:t>2.</a:t>
            </a:r>
            <a:r>
              <a:rPr sz="2800" b="1" spc="-5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b="1" spc="-120" dirty="0">
                <a:solidFill>
                  <a:srgbClr val="252525"/>
                </a:solidFill>
                <a:latin typeface="Tahoma"/>
                <a:cs typeface="Tahoma"/>
              </a:rPr>
              <a:t>Bilan</a:t>
            </a:r>
            <a:r>
              <a:rPr sz="2800" b="1" spc="-5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b="1" spc="100" dirty="0">
                <a:solidFill>
                  <a:srgbClr val="252525"/>
                </a:solidFill>
                <a:latin typeface="Tahoma"/>
                <a:cs typeface="Tahoma"/>
              </a:rPr>
              <a:t>de</a:t>
            </a:r>
            <a:r>
              <a:rPr sz="2800" b="1" spc="-4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b="1" dirty="0">
                <a:solidFill>
                  <a:srgbClr val="252525"/>
                </a:solidFill>
                <a:latin typeface="Tahoma"/>
                <a:cs typeface="Tahoma"/>
              </a:rPr>
              <a:t>2</a:t>
            </a:r>
            <a:r>
              <a:rPr sz="2775" b="1" baseline="25525" dirty="0">
                <a:solidFill>
                  <a:srgbClr val="252525"/>
                </a:solidFill>
                <a:latin typeface="Tahoma"/>
                <a:cs typeface="Tahoma"/>
              </a:rPr>
              <a:t>ème</a:t>
            </a:r>
            <a:r>
              <a:rPr sz="2775" b="1" spc="307" baseline="2552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b="1" spc="-135" dirty="0">
                <a:solidFill>
                  <a:srgbClr val="252525"/>
                </a:solidFill>
                <a:latin typeface="Tahoma"/>
                <a:cs typeface="Tahoma"/>
              </a:rPr>
              <a:t>intention</a:t>
            </a:r>
            <a:r>
              <a:rPr sz="2800" b="1" spc="-6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2800" spc="-560" dirty="0">
                <a:solidFill>
                  <a:srgbClr val="252525"/>
                </a:solidFill>
                <a:latin typeface="Verdana"/>
                <a:cs typeface="Verdana"/>
              </a:rPr>
              <a:t>:</a:t>
            </a:r>
            <a:endParaRPr sz="280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356360" y="2286000"/>
            <a:ext cx="6126480" cy="3657600"/>
            <a:chOff x="1356360" y="2286000"/>
            <a:chExt cx="6126480" cy="36576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82439" y="2286000"/>
              <a:ext cx="3200400" cy="36576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56360" y="2286000"/>
              <a:ext cx="3115055" cy="3657600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566659" y="2286000"/>
            <a:ext cx="3040379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2642" y="647776"/>
            <a:ext cx="33775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V.</a:t>
            </a:r>
            <a:r>
              <a:rPr spc="-45" dirty="0"/>
              <a:t> </a:t>
            </a:r>
            <a:r>
              <a:rPr spc="-315" dirty="0"/>
              <a:t>ETIOLOGIES</a:t>
            </a:r>
            <a:r>
              <a:rPr spc="-10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42642" y="1198625"/>
            <a:ext cx="9571990" cy="45878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A.</a:t>
            </a:r>
            <a:r>
              <a:rPr sz="2800" b="1" u="sng" spc="-7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6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Constipation </a:t>
            </a:r>
            <a:r>
              <a:rPr sz="2800" b="1" u="sng" spc="-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organique</a:t>
            </a:r>
            <a:r>
              <a:rPr sz="2800" b="1" u="sng" spc="-7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u="sng" spc="-56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Verdana"/>
                <a:cs typeface="Verdana"/>
              </a:rPr>
              <a:t>: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815"/>
              </a:spcBef>
            </a:pPr>
            <a:endParaRPr sz="2800">
              <a:latin typeface="Verdana"/>
              <a:cs typeface="Verdana"/>
            </a:endParaRPr>
          </a:p>
          <a:p>
            <a:pPr marL="355600" marR="147320" indent="-342900">
              <a:lnSpc>
                <a:spcPct val="80000"/>
              </a:lnSpc>
            </a:pPr>
            <a:r>
              <a:rPr sz="2200"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200" spc="190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200" u="sng" spc="-204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1.</a:t>
            </a:r>
            <a:r>
              <a:rPr sz="2200" u="sng" spc="-12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3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Causes</a:t>
            </a:r>
            <a:r>
              <a:rPr sz="2200" u="sng" spc="-14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8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digestives</a:t>
            </a:r>
            <a:r>
              <a:rPr sz="2200" u="sng" spc="-17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40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:</a:t>
            </a:r>
            <a:r>
              <a:rPr sz="22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70" dirty="0">
                <a:solidFill>
                  <a:srgbClr val="404040"/>
                </a:solidFill>
                <a:latin typeface="Verdana"/>
                <a:cs typeface="Verdana"/>
              </a:rPr>
              <a:t>Cancer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colorectal,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tumeurs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bénignes colorectales,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5" dirty="0">
                <a:solidFill>
                  <a:srgbClr val="404040"/>
                </a:solidFill>
                <a:latin typeface="Verdana"/>
                <a:cs typeface="Verdana"/>
              </a:rPr>
              <a:t>sténoses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404040"/>
                </a:solidFill>
                <a:latin typeface="Verdana"/>
                <a:cs typeface="Verdana"/>
              </a:rPr>
              <a:t>coliques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ou</a:t>
            </a:r>
            <a:r>
              <a:rPr sz="2200" spc="-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anorectale,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40" dirty="0">
                <a:solidFill>
                  <a:srgbClr val="404040"/>
                </a:solidFill>
                <a:latin typeface="Verdana"/>
                <a:cs typeface="Verdana"/>
              </a:rPr>
              <a:t>mégacôlon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congénital,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60" dirty="0">
                <a:solidFill>
                  <a:srgbClr val="404040"/>
                </a:solidFill>
                <a:latin typeface="Verdana"/>
                <a:cs typeface="Verdana"/>
              </a:rPr>
              <a:t>fissure,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75" dirty="0">
                <a:solidFill>
                  <a:srgbClr val="404040"/>
                </a:solidFill>
                <a:latin typeface="Verdana"/>
                <a:cs typeface="Verdana"/>
              </a:rPr>
              <a:t>séquelles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2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65" dirty="0">
                <a:solidFill>
                  <a:srgbClr val="404040"/>
                </a:solidFill>
                <a:latin typeface="Verdana"/>
                <a:cs typeface="Verdana"/>
              </a:rPr>
              <a:t>chirurgie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anorectale,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5" dirty="0">
                <a:solidFill>
                  <a:srgbClr val="404040"/>
                </a:solidFill>
                <a:latin typeface="Verdana"/>
                <a:cs typeface="Verdana"/>
              </a:rPr>
              <a:t>compressions </a:t>
            </a:r>
            <a:r>
              <a:rPr sz="2200" spc="-30" dirty="0">
                <a:solidFill>
                  <a:srgbClr val="404040"/>
                </a:solidFill>
                <a:latin typeface="Verdana"/>
                <a:cs typeface="Verdana"/>
              </a:rPr>
              <a:t>extrinsèques.</a:t>
            </a:r>
            <a:endParaRPr sz="2200">
              <a:latin typeface="Verdana"/>
              <a:cs typeface="Verdana"/>
            </a:endParaRPr>
          </a:p>
          <a:p>
            <a:pPr marL="355600" marR="466090" indent="-342900">
              <a:lnSpc>
                <a:spcPts val="2110"/>
              </a:lnSpc>
              <a:spcBef>
                <a:spcPts val="994"/>
              </a:spcBef>
            </a:pPr>
            <a:r>
              <a:rPr sz="2200"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200" spc="185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200" u="sng" spc="-2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2.</a:t>
            </a:r>
            <a:r>
              <a:rPr sz="2200" u="sng" spc="-12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3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Causes</a:t>
            </a:r>
            <a:r>
              <a:rPr sz="2200" u="sng" spc="-14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3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endocriniennes</a:t>
            </a:r>
            <a:r>
              <a:rPr sz="2200" u="sng" spc="-18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et</a:t>
            </a:r>
            <a:r>
              <a:rPr sz="2200" u="sng" spc="-14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2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métaboliques</a:t>
            </a:r>
            <a:r>
              <a:rPr sz="2200" u="sng" spc="-14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40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: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hypothyroïdie, </a:t>
            </a:r>
            <a:r>
              <a:rPr sz="2200" spc="-55" dirty="0">
                <a:solidFill>
                  <a:srgbClr val="404040"/>
                </a:solidFill>
                <a:latin typeface="Verdana"/>
                <a:cs typeface="Verdana"/>
              </a:rPr>
              <a:t>hyperparathyroïdie,</a:t>
            </a:r>
            <a:r>
              <a:rPr sz="2200" spc="-70" dirty="0">
                <a:solidFill>
                  <a:srgbClr val="404040"/>
                </a:solidFill>
                <a:latin typeface="Verdana"/>
                <a:cs typeface="Verdana"/>
              </a:rPr>
              <a:t> insuffisance</a:t>
            </a:r>
            <a:r>
              <a:rPr sz="22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50" dirty="0">
                <a:solidFill>
                  <a:srgbClr val="404040"/>
                </a:solidFill>
                <a:latin typeface="Verdana"/>
                <a:cs typeface="Verdana"/>
              </a:rPr>
              <a:t>rénale,</a:t>
            </a:r>
            <a:r>
              <a:rPr sz="2200" spc="-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55" dirty="0">
                <a:solidFill>
                  <a:srgbClr val="404040"/>
                </a:solidFill>
                <a:latin typeface="Verdana"/>
                <a:cs typeface="Verdana"/>
              </a:rPr>
              <a:t>hypokaliémie,</a:t>
            </a:r>
            <a:r>
              <a:rPr sz="22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404040"/>
                </a:solidFill>
                <a:latin typeface="Verdana"/>
                <a:cs typeface="Verdana"/>
              </a:rPr>
              <a:t>porphyrie.</a:t>
            </a:r>
            <a:endParaRPr sz="2200">
              <a:latin typeface="Verdana"/>
              <a:cs typeface="Verdana"/>
            </a:endParaRPr>
          </a:p>
          <a:p>
            <a:pPr marL="355600" marR="5080" indent="-342900">
              <a:lnSpc>
                <a:spcPct val="80000"/>
              </a:lnSpc>
              <a:spcBef>
                <a:spcPts val="1015"/>
              </a:spcBef>
            </a:pPr>
            <a:r>
              <a:rPr sz="2200"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200" spc="225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200" u="sng" spc="-204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3.</a:t>
            </a:r>
            <a:r>
              <a:rPr sz="2200" u="sng" spc="-9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3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Causes</a:t>
            </a:r>
            <a:r>
              <a:rPr sz="2200" u="sng" spc="-1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4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neurologiques</a:t>
            </a:r>
            <a:r>
              <a:rPr sz="2200" u="sng" spc="-14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et</a:t>
            </a:r>
            <a:r>
              <a:rPr sz="2200" u="sng" spc="-9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2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constipation</a:t>
            </a:r>
            <a:r>
              <a:rPr sz="2200" u="sng" spc="-14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psychogène</a:t>
            </a:r>
            <a:r>
              <a:rPr sz="2200" u="sng" spc="-7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45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:</a:t>
            </a:r>
            <a:r>
              <a:rPr sz="2200" spc="-4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5" dirty="0">
                <a:solidFill>
                  <a:srgbClr val="404040"/>
                </a:solidFill>
                <a:latin typeface="Verdana"/>
                <a:cs typeface="Verdana"/>
              </a:rPr>
              <a:t>dysautonomie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50" dirty="0">
                <a:solidFill>
                  <a:srgbClr val="404040"/>
                </a:solidFill>
                <a:latin typeface="Verdana"/>
                <a:cs typeface="Verdana"/>
              </a:rPr>
              <a:t>au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70" dirty="0">
                <a:solidFill>
                  <a:srgbClr val="404040"/>
                </a:solidFill>
                <a:latin typeface="Verdana"/>
                <a:cs typeface="Verdana"/>
              </a:rPr>
              <a:t>cours</a:t>
            </a:r>
            <a:r>
              <a:rPr sz="22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du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50" dirty="0">
                <a:solidFill>
                  <a:srgbClr val="404040"/>
                </a:solidFill>
                <a:latin typeface="Verdana"/>
                <a:cs typeface="Verdana"/>
              </a:rPr>
              <a:t>diabète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2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90" dirty="0">
                <a:solidFill>
                  <a:srgbClr val="404040"/>
                </a:solidFill>
                <a:latin typeface="Verdana"/>
                <a:cs typeface="Verdana"/>
              </a:rPr>
              <a:t>l'amylose,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maladie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95" dirty="0">
                <a:solidFill>
                  <a:srgbClr val="404040"/>
                </a:solidFill>
                <a:latin typeface="Verdana"/>
                <a:cs typeface="Verdana"/>
              </a:rPr>
              <a:t>de </a:t>
            </a:r>
            <a:r>
              <a:rPr sz="2200" spc="-90" dirty="0">
                <a:solidFill>
                  <a:srgbClr val="404040"/>
                </a:solidFill>
                <a:latin typeface="Verdana"/>
                <a:cs typeface="Verdana"/>
              </a:rPr>
              <a:t>parkinson,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60" dirty="0">
                <a:solidFill>
                  <a:srgbClr val="404040"/>
                </a:solidFill>
                <a:latin typeface="Verdana"/>
                <a:cs typeface="Verdana"/>
              </a:rPr>
              <a:t>sclérose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en</a:t>
            </a:r>
            <a:r>
              <a:rPr sz="22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plaque,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70" dirty="0">
                <a:solidFill>
                  <a:srgbClr val="404040"/>
                </a:solidFill>
                <a:latin typeface="Verdana"/>
                <a:cs typeface="Verdana"/>
              </a:rPr>
              <a:t>accident</a:t>
            </a:r>
            <a:r>
              <a:rPr sz="22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404040"/>
                </a:solidFill>
                <a:latin typeface="Verdana"/>
                <a:cs typeface="Verdana"/>
              </a:rPr>
              <a:t>vasculaire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404040"/>
                </a:solidFill>
                <a:latin typeface="Verdana"/>
                <a:cs typeface="Verdana"/>
              </a:rPr>
              <a:t>cérébral,</a:t>
            </a:r>
            <a:r>
              <a:rPr sz="22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404040"/>
                </a:solidFill>
                <a:latin typeface="Verdana"/>
                <a:cs typeface="Verdana"/>
              </a:rPr>
              <a:t>tumeur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cérébrale,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70" dirty="0">
                <a:solidFill>
                  <a:srgbClr val="404040"/>
                </a:solidFill>
                <a:latin typeface="Verdana"/>
                <a:cs typeface="Verdana"/>
              </a:rPr>
              <a:t>dépression,</a:t>
            </a:r>
            <a:r>
              <a:rPr sz="22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85" dirty="0">
                <a:solidFill>
                  <a:srgbClr val="404040"/>
                </a:solidFill>
                <a:latin typeface="Verdana"/>
                <a:cs typeface="Verdana"/>
              </a:rPr>
              <a:t>démence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22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psychose.</a:t>
            </a:r>
            <a:endParaRPr sz="2200">
              <a:latin typeface="Verdana"/>
              <a:cs typeface="Verdana"/>
            </a:endParaRPr>
          </a:p>
          <a:p>
            <a:pPr marL="355600" marR="441959" indent="-342900">
              <a:lnSpc>
                <a:spcPct val="80000"/>
              </a:lnSpc>
              <a:spcBef>
                <a:spcPts val="994"/>
              </a:spcBef>
            </a:pPr>
            <a:r>
              <a:rPr sz="2200"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200" spc="229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200" u="sng" spc="-204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4.</a:t>
            </a:r>
            <a:r>
              <a:rPr sz="2200" u="sng" spc="-9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Médicaments</a:t>
            </a:r>
            <a:r>
              <a:rPr sz="2200" u="sng" spc="-10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40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:</a:t>
            </a:r>
            <a:r>
              <a:rPr sz="22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opiacés,</a:t>
            </a:r>
            <a:r>
              <a:rPr sz="22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55" dirty="0">
                <a:solidFill>
                  <a:srgbClr val="404040"/>
                </a:solidFill>
                <a:latin typeface="Verdana"/>
                <a:cs typeface="Verdana"/>
              </a:rPr>
              <a:t>anticholinergiques,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5" dirty="0">
                <a:solidFill>
                  <a:srgbClr val="404040"/>
                </a:solidFill>
                <a:latin typeface="Verdana"/>
                <a:cs typeface="Verdana"/>
              </a:rPr>
              <a:t>anti</a:t>
            </a:r>
            <a:r>
              <a:rPr sz="22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20" dirty="0">
                <a:solidFill>
                  <a:srgbClr val="404040"/>
                </a:solidFill>
                <a:latin typeface="Verdana"/>
                <a:cs typeface="Verdana"/>
              </a:rPr>
              <a:t>convulsivants,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neuroleptiques...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4914" y="647776"/>
            <a:ext cx="33775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V.</a:t>
            </a:r>
            <a:r>
              <a:rPr spc="-45" dirty="0"/>
              <a:t> </a:t>
            </a:r>
            <a:r>
              <a:rPr spc="-315" dirty="0"/>
              <a:t>ETIOLOGIES</a:t>
            </a:r>
            <a:r>
              <a:rPr spc="-10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24914" y="1198625"/>
            <a:ext cx="9693910" cy="54190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sng" spc="-21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B.</a:t>
            </a:r>
            <a:r>
              <a:rPr sz="2800" b="1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spc="-6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Constipation</a:t>
            </a:r>
            <a:r>
              <a:rPr sz="2800" b="1" u="sng" spc="-1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b="1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maladie</a:t>
            </a:r>
            <a:r>
              <a:rPr sz="2800" b="1" u="sng" spc="1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800" u="sng" spc="-56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Verdana"/>
                <a:cs typeface="Verdana"/>
              </a:rPr>
              <a:t>:</a:t>
            </a:r>
            <a:endParaRPr sz="2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20"/>
              </a:spcBef>
            </a:pPr>
            <a:r>
              <a:rPr sz="2200"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200" spc="195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200" u="sng" spc="-2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1.</a:t>
            </a:r>
            <a:r>
              <a:rPr sz="2200" u="sng" spc="-114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5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Par</a:t>
            </a:r>
            <a:r>
              <a:rPr sz="2200" u="sng" spc="-12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anomalie</a:t>
            </a:r>
            <a:r>
              <a:rPr sz="2200" u="sng" spc="-16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1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de</a:t>
            </a:r>
            <a:r>
              <a:rPr sz="2200" u="sng" spc="-13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9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progression</a:t>
            </a:r>
            <a:r>
              <a:rPr sz="2200" u="sng" spc="-14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45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:</a:t>
            </a:r>
            <a:endParaRPr sz="2200">
              <a:latin typeface="Verdana"/>
              <a:cs typeface="Verdana"/>
            </a:endParaRPr>
          </a:p>
          <a:p>
            <a:pPr marL="12700" marR="418465">
              <a:lnSpc>
                <a:spcPct val="100000"/>
              </a:lnSpc>
              <a:spcBef>
                <a:spcPts val="1005"/>
              </a:spcBef>
            </a:pPr>
            <a:r>
              <a:rPr sz="2200" spc="-280" dirty="0">
                <a:solidFill>
                  <a:srgbClr val="404040"/>
                </a:solidFill>
                <a:latin typeface="Verdana"/>
                <a:cs typeface="Verdana"/>
              </a:rPr>
              <a:t>-</a:t>
            </a:r>
            <a:r>
              <a:rPr sz="2200" spc="-75" dirty="0">
                <a:solidFill>
                  <a:srgbClr val="404040"/>
                </a:solidFill>
                <a:latin typeface="Verdana"/>
                <a:cs typeface="Verdana"/>
              </a:rPr>
              <a:t>Dans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75" dirty="0">
                <a:solidFill>
                  <a:srgbClr val="404040"/>
                </a:solidFill>
                <a:latin typeface="Verdana"/>
                <a:cs typeface="Verdana"/>
              </a:rPr>
              <a:t>ce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cas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65" dirty="0">
                <a:solidFill>
                  <a:srgbClr val="404040"/>
                </a:solidFill>
                <a:latin typeface="Verdana"/>
                <a:cs typeface="Verdana"/>
              </a:rPr>
              <a:t>souvent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404040"/>
                </a:solidFill>
                <a:latin typeface="Verdana"/>
                <a:cs typeface="Verdana"/>
              </a:rPr>
              <a:t>nombre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05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selles</a:t>
            </a:r>
            <a:r>
              <a:rPr sz="22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90" dirty="0">
                <a:solidFill>
                  <a:srgbClr val="404040"/>
                </a:solidFill>
                <a:latin typeface="Verdana"/>
                <a:cs typeface="Verdana"/>
              </a:rPr>
              <a:t>&lt;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4" dirty="0">
                <a:solidFill>
                  <a:srgbClr val="404040"/>
                </a:solidFill>
                <a:latin typeface="Verdana"/>
                <a:cs typeface="Verdana"/>
              </a:rPr>
              <a:t>3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par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semaine, </a:t>
            </a:r>
            <a:r>
              <a:rPr sz="2200" spc="-20" dirty="0">
                <a:solidFill>
                  <a:srgbClr val="404040"/>
                </a:solidFill>
                <a:latin typeface="Verdana"/>
                <a:cs typeface="Verdana"/>
              </a:rPr>
              <a:t>ballonnement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abdominal,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404040"/>
                </a:solidFill>
                <a:latin typeface="Verdana"/>
                <a:cs typeface="Verdana"/>
              </a:rPr>
              <a:t>douleur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abdominale,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pas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2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5" dirty="0">
                <a:solidFill>
                  <a:srgbClr val="404040"/>
                </a:solidFill>
                <a:latin typeface="Verdana"/>
                <a:cs typeface="Verdana"/>
              </a:rPr>
              <a:t>besoin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entre 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les</a:t>
            </a:r>
            <a:r>
              <a:rPr sz="22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75" dirty="0">
                <a:solidFill>
                  <a:srgbClr val="404040"/>
                </a:solidFill>
                <a:latin typeface="Verdana"/>
                <a:cs typeface="Verdana"/>
              </a:rPr>
              <a:t>exonérations,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selles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dures.</a:t>
            </a:r>
            <a:endParaRPr sz="2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200" spc="-280" dirty="0">
                <a:solidFill>
                  <a:srgbClr val="404040"/>
                </a:solidFill>
                <a:latin typeface="Verdana"/>
                <a:cs typeface="Verdana"/>
              </a:rPr>
              <a:t>-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Les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404040"/>
                </a:solidFill>
                <a:latin typeface="Verdana"/>
                <a:cs typeface="Verdana"/>
              </a:rPr>
              <a:t>causes</a:t>
            </a:r>
            <a:r>
              <a:rPr sz="22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2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Inertie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colique,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colon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spastique</a:t>
            </a:r>
            <a:endParaRPr sz="2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200"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200" spc="235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200" u="sng" spc="-10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204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2.</a:t>
            </a:r>
            <a:r>
              <a:rPr sz="2200" u="sng" spc="-8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5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Par</a:t>
            </a:r>
            <a:r>
              <a:rPr sz="2200" u="sng" spc="-9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anomalie</a:t>
            </a:r>
            <a:r>
              <a:rPr sz="2200" u="sng" spc="-13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d'évacuation</a:t>
            </a:r>
            <a:r>
              <a:rPr sz="2200" u="sng" spc="-9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45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Verdana"/>
                <a:cs typeface="Verdana"/>
              </a:rPr>
              <a:t>:</a:t>
            </a:r>
            <a:endParaRPr sz="2200">
              <a:latin typeface="Verdana"/>
              <a:cs typeface="Verdana"/>
            </a:endParaRPr>
          </a:p>
          <a:p>
            <a:pPr marL="12700" marR="941069" indent="168275">
              <a:lnSpc>
                <a:spcPct val="100000"/>
              </a:lnSpc>
              <a:spcBef>
                <a:spcPts val="1010"/>
              </a:spcBef>
              <a:buChar char="-"/>
              <a:tabLst>
                <a:tab pos="180975" algn="l"/>
              </a:tabLst>
            </a:pPr>
            <a:r>
              <a:rPr sz="2200" spc="-80" dirty="0">
                <a:solidFill>
                  <a:srgbClr val="404040"/>
                </a:solidFill>
                <a:latin typeface="Verdana"/>
                <a:cs typeface="Verdana"/>
              </a:rPr>
              <a:t>Souvent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404040"/>
                </a:solidFill>
                <a:latin typeface="Verdana"/>
                <a:cs typeface="Verdana"/>
              </a:rPr>
              <a:t>besoin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0" dirty="0">
                <a:solidFill>
                  <a:srgbClr val="404040"/>
                </a:solidFill>
                <a:latin typeface="Verdana"/>
                <a:cs typeface="Verdana"/>
              </a:rPr>
              <a:t>est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80" dirty="0">
                <a:solidFill>
                  <a:srgbClr val="404040"/>
                </a:solidFill>
                <a:latin typeface="Verdana"/>
                <a:cs typeface="Verdana"/>
              </a:rPr>
              <a:t>présent,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404040"/>
                </a:solidFill>
                <a:latin typeface="Verdana"/>
                <a:cs typeface="Verdana"/>
              </a:rPr>
              <a:t>difficulté</a:t>
            </a:r>
            <a:r>
              <a:rPr sz="22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404040"/>
                </a:solidFill>
                <a:latin typeface="Verdana"/>
                <a:cs typeface="Verdana"/>
              </a:rPr>
              <a:t>d’exonération,</a:t>
            </a:r>
            <a:r>
              <a:rPr sz="22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50" dirty="0">
                <a:solidFill>
                  <a:srgbClr val="404040"/>
                </a:solidFill>
                <a:latin typeface="Verdana"/>
                <a:cs typeface="Verdana"/>
              </a:rPr>
              <a:t>au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20" dirty="0">
                <a:solidFill>
                  <a:srgbClr val="404040"/>
                </a:solidFill>
                <a:latin typeface="Verdana"/>
                <a:cs typeface="Verdana"/>
              </a:rPr>
              <a:t>TR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50" dirty="0">
                <a:solidFill>
                  <a:srgbClr val="404040"/>
                </a:solidFill>
                <a:latin typeface="Verdana"/>
                <a:cs typeface="Verdana"/>
              </a:rPr>
              <a:t>: </a:t>
            </a:r>
            <a:r>
              <a:rPr sz="2200" spc="-80" dirty="0">
                <a:solidFill>
                  <a:srgbClr val="404040"/>
                </a:solidFill>
                <a:latin typeface="Verdana"/>
                <a:cs typeface="Verdana"/>
              </a:rPr>
              <a:t>matières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85" dirty="0">
                <a:solidFill>
                  <a:srgbClr val="404040"/>
                </a:solidFill>
                <a:latin typeface="Verdana"/>
                <a:cs typeface="Verdana"/>
              </a:rPr>
              <a:t>présentes,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65" dirty="0">
                <a:solidFill>
                  <a:srgbClr val="404040"/>
                </a:solidFill>
                <a:latin typeface="Verdana"/>
                <a:cs typeface="Verdana"/>
              </a:rPr>
              <a:t>souvent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5" dirty="0">
                <a:solidFill>
                  <a:srgbClr val="404040"/>
                </a:solidFill>
                <a:latin typeface="Verdana"/>
                <a:cs typeface="Verdana"/>
              </a:rPr>
              <a:t>utilisation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2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manœuvre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5" dirty="0">
                <a:solidFill>
                  <a:srgbClr val="404040"/>
                </a:solidFill>
                <a:latin typeface="Verdana"/>
                <a:cs typeface="Verdana"/>
              </a:rPr>
              <a:t>digital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404040"/>
                </a:solidFill>
                <a:latin typeface="Verdana"/>
                <a:cs typeface="Verdana"/>
              </a:rPr>
              <a:t>pour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évacuer.</a:t>
            </a:r>
            <a:endParaRPr sz="2200">
              <a:latin typeface="Verdana"/>
              <a:cs typeface="Verdana"/>
            </a:endParaRPr>
          </a:p>
          <a:p>
            <a:pPr marL="12700" marR="5080" indent="168275">
              <a:lnSpc>
                <a:spcPct val="100000"/>
              </a:lnSpc>
              <a:spcBef>
                <a:spcPts val="994"/>
              </a:spcBef>
              <a:buChar char="-"/>
              <a:tabLst>
                <a:tab pos="180975" algn="l"/>
              </a:tabLst>
            </a:pP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Les</a:t>
            </a:r>
            <a:r>
              <a:rPr sz="22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404040"/>
                </a:solidFill>
                <a:latin typeface="Verdana"/>
                <a:cs typeface="Verdana"/>
              </a:rPr>
              <a:t>causes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0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60" dirty="0">
                <a:solidFill>
                  <a:srgbClr val="404040"/>
                </a:solidFill>
                <a:latin typeface="Verdana"/>
                <a:cs typeface="Verdana"/>
              </a:rPr>
              <a:t>anisme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0" dirty="0">
                <a:solidFill>
                  <a:srgbClr val="404040"/>
                </a:solidFill>
                <a:latin typeface="Verdana"/>
                <a:cs typeface="Verdana"/>
              </a:rPr>
              <a:t>,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70" dirty="0">
                <a:solidFill>
                  <a:srgbClr val="404040"/>
                </a:solidFill>
                <a:latin typeface="Verdana"/>
                <a:cs typeface="Verdana"/>
              </a:rPr>
              <a:t>méga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404040"/>
                </a:solidFill>
                <a:latin typeface="Verdana"/>
                <a:cs typeface="Verdana"/>
              </a:rPr>
              <a:t>rectum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0" dirty="0">
                <a:solidFill>
                  <a:srgbClr val="404040"/>
                </a:solidFill>
                <a:latin typeface="Verdana"/>
                <a:cs typeface="Verdana"/>
              </a:rPr>
              <a:t>,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rectocèle,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55" dirty="0">
                <a:solidFill>
                  <a:srgbClr val="404040"/>
                </a:solidFill>
                <a:latin typeface="Verdana"/>
                <a:cs typeface="Verdana"/>
              </a:rPr>
              <a:t>procidence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70" dirty="0">
                <a:solidFill>
                  <a:srgbClr val="404040"/>
                </a:solidFill>
                <a:latin typeface="Verdana"/>
                <a:cs typeface="Verdana"/>
              </a:rPr>
              <a:t>interne</a:t>
            </a:r>
            <a:r>
              <a:rPr sz="22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404040"/>
                </a:solidFill>
                <a:latin typeface="Verdana"/>
                <a:cs typeface="Verdana"/>
              </a:rPr>
              <a:t>du </a:t>
            </a:r>
            <a:r>
              <a:rPr sz="2200" spc="-55" dirty="0">
                <a:solidFill>
                  <a:srgbClr val="404040"/>
                </a:solidFill>
                <a:latin typeface="Verdana"/>
                <a:cs typeface="Verdana"/>
              </a:rPr>
              <a:t>rectum,</a:t>
            </a:r>
            <a:r>
              <a:rPr sz="22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anomalie</a:t>
            </a:r>
            <a:r>
              <a:rPr sz="22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2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5" dirty="0">
                <a:solidFill>
                  <a:srgbClr val="404040"/>
                </a:solidFill>
                <a:latin typeface="Verdana"/>
                <a:cs typeface="Verdana"/>
              </a:rPr>
              <a:t>sensibilité</a:t>
            </a:r>
            <a:r>
              <a:rPr sz="22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404040"/>
                </a:solidFill>
                <a:latin typeface="Verdana"/>
                <a:cs typeface="Verdana"/>
              </a:rPr>
              <a:t>rectale,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plancher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pelvien descendant.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0190">
              <a:lnSpc>
                <a:spcPct val="100000"/>
              </a:lnSpc>
              <a:spcBef>
                <a:spcPts val="100"/>
              </a:spcBef>
            </a:pPr>
            <a:r>
              <a:rPr spc="-90" dirty="0"/>
              <a:t>Objectifs</a:t>
            </a:r>
            <a:r>
              <a:rPr spc="-70" dirty="0"/>
              <a:t> </a:t>
            </a:r>
            <a:r>
              <a:rPr spc="65" dirty="0"/>
              <a:t>pédagogique</a:t>
            </a:r>
            <a:r>
              <a:rPr spc="-70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0588" y="1931035"/>
            <a:ext cx="9290812" cy="3094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615" dirty="0" smtClean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615" dirty="0" err="1" smtClean="0">
                <a:solidFill>
                  <a:srgbClr val="404040"/>
                </a:solidFill>
                <a:latin typeface="Verdana"/>
                <a:cs typeface="Verdana"/>
              </a:rPr>
              <a:t>Définir</a:t>
            </a:r>
            <a:r>
              <a:rPr sz="2800" spc="-200" dirty="0" smtClean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8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constipation</a:t>
            </a:r>
            <a:endParaRPr sz="2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960"/>
              </a:spcBef>
            </a:pPr>
            <a:endParaRPr sz="2800" dirty="0">
              <a:latin typeface="Verdana"/>
              <a:cs typeface="Verdana"/>
            </a:endParaRPr>
          </a:p>
          <a:p>
            <a:pPr marL="355600" marR="5080" indent="-342900">
              <a:lnSpc>
                <a:spcPct val="100000"/>
              </a:lnSpc>
            </a:pPr>
            <a:r>
              <a:rPr sz="2800" spc="705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705" dirty="0">
                <a:solidFill>
                  <a:srgbClr val="404040"/>
                </a:solidFill>
                <a:latin typeface="Verdana"/>
                <a:cs typeface="Verdana"/>
              </a:rPr>
              <a:t>Savoir</a:t>
            </a:r>
            <a:r>
              <a:rPr sz="2800" spc="-2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70" dirty="0">
                <a:solidFill>
                  <a:srgbClr val="404040"/>
                </a:solidFill>
                <a:latin typeface="Verdana"/>
                <a:cs typeface="Verdana"/>
              </a:rPr>
              <a:t>faire</a:t>
            </a:r>
            <a:r>
              <a:rPr sz="2800" spc="-2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800" spc="-2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50" dirty="0">
                <a:solidFill>
                  <a:srgbClr val="404040"/>
                </a:solidFill>
                <a:latin typeface="Verdana"/>
                <a:cs typeface="Verdana"/>
              </a:rPr>
              <a:t>démarche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diagnostique </a:t>
            </a:r>
            <a:r>
              <a:rPr sz="2800" spc="-1110" dirty="0">
                <a:solidFill>
                  <a:srgbClr val="404040"/>
                </a:solidFill>
                <a:latin typeface="Verdana"/>
                <a:cs typeface="Verdana"/>
              </a:rPr>
              <a:t>d’une</a:t>
            </a:r>
            <a:r>
              <a:rPr sz="2800" spc="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Verdana"/>
                <a:cs typeface="Verdana"/>
              </a:rPr>
              <a:t>constipation</a:t>
            </a:r>
            <a:endParaRPr sz="2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964"/>
              </a:spcBef>
            </a:pPr>
            <a:endParaRPr sz="28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800" spc="465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465" dirty="0">
                <a:solidFill>
                  <a:srgbClr val="404040"/>
                </a:solidFill>
                <a:latin typeface="Verdana"/>
                <a:cs typeface="Verdana"/>
              </a:rPr>
              <a:t>Reconnaitre</a:t>
            </a:r>
            <a:r>
              <a:rPr sz="2800" spc="-155" dirty="0">
                <a:solidFill>
                  <a:srgbClr val="404040"/>
                </a:solidFill>
                <a:latin typeface="Verdana"/>
                <a:cs typeface="Verdana"/>
              </a:rPr>
              <a:t> les</a:t>
            </a:r>
            <a:r>
              <a:rPr sz="28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55" dirty="0">
                <a:solidFill>
                  <a:srgbClr val="404040"/>
                </a:solidFill>
                <a:latin typeface="Verdana"/>
                <a:cs typeface="Verdana"/>
              </a:rPr>
              <a:t>étiologies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15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8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8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800" spc="-185" dirty="0">
                <a:solidFill>
                  <a:srgbClr val="404040"/>
                </a:solidFill>
                <a:latin typeface="Verdana"/>
                <a:cs typeface="Verdana"/>
              </a:rPr>
              <a:t>constipation</a:t>
            </a: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8279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Référence</a:t>
            </a:r>
            <a:r>
              <a:rPr spc="-19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8122" y="2057400"/>
            <a:ext cx="9276715" cy="367792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25400" marR="904240">
              <a:lnSpc>
                <a:spcPts val="2830"/>
              </a:lnSpc>
              <a:spcBef>
                <a:spcPts val="235"/>
              </a:spcBef>
            </a:pPr>
            <a:r>
              <a:rPr sz="2400" spc="-10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Evelyne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Moulin,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Pour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finir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avec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 constipation,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e-book,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Ed.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Les </a:t>
            </a:r>
            <a:r>
              <a:rPr sz="2400" dirty="0">
                <a:latin typeface="Times New Roman"/>
                <a:cs typeface="Times New Roman"/>
              </a:rPr>
              <a:t>Ascl</a:t>
            </a:r>
            <a:r>
              <a:rPr sz="2400" dirty="0">
                <a:latin typeface="Calibri"/>
                <a:cs typeface="Calibri"/>
              </a:rPr>
              <a:t>é</a:t>
            </a:r>
            <a:r>
              <a:rPr sz="2400" dirty="0">
                <a:latin typeface="Times New Roman"/>
                <a:cs typeface="Times New Roman"/>
              </a:rPr>
              <a:t>piades,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2014</a:t>
            </a:r>
            <a:endParaRPr sz="2400" dirty="0">
              <a:latin typeface="Times New Roman"/>
              <a:cs typeface="Times New Roman"/>
            </a:endParaRPr>
          </a:p>
          <a:p>
            <a:pPr marL="101600" marR="17780" indent="-76835">
              <a:lnSpc>
                <a:spcPts val="2890"/>
              </a:lnSpc>
              <a:spcBef>
                <a:spcPts val="50"/>
              </a:spcBef>
            </a:pPr>
            <a:r>
              <a:rPr sz="2400" spc="-10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Higgins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PD,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Johanson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JF,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Epidemiology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constipation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North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America: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systematic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review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[archive],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J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Gastroenterol,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2004;99:750-</a:t>
            </a:r>
            <a:r>
              <a:rPr sz="2400" spc="-50" dirty="0">
                <a:latin typeface="Times New Roman"/>
                <a:cs typeface="Times New Roman"/>
              </a:rPr>
              <a:t>9</a:t>
            </a:r>
            <a:endParaRPr sz="2400" dirty="0">
              <a:latin typeface="Times New Roman"/>
              <a:cs typeface="Times New Roman"/>
            </a:endParaRPr>
          </a:p>
          <a:p>
            <a:pPr marL="25400">
              <a:lnSpc>
                <a:spcPts val="2715"/>
              </a:lnSpc>
            </a:pPr>
            <a:r>
              <a:rPr sz="2400" spc="-10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Brian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E.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Lacy,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Ferm</a:t>
            </a:r>
            <a:r>
              <a:rPr sz="2400" dirty="0">
                <a:latin typeface="Calibri"/>
                <a:cs typeface="Calibri"/>
              </a:rPr>
              <a:t>í</a:t>
            </a:r>
            <a:r>
              <a:rPr sz="2400" dirty="0">
                <a:latin typeface="Times New Roman"/>
                <a:cs typeface="Times New Roman"/>
              </a:rPr>
              <a:t>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Mearin,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Chang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et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William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D.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Chey,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Calibri"/>
                <a:cs typeface="Calibri"/>
              </a:rPr>
              <a:t>«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Bowel</a:t>
            </a:r>
            <a:endParaRPr sz="2400" dirty="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Disorders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Calibri"/>
                <a:cs typeface="Calibri"/>
              </a:rPr>
              <a:t>»</a:t>
            </a:r>
            <a:r>
              <a:rPr sz="2400" spc="-25" dirty="0">
                <a:latin typeface="Times New Roman"/>
                <a:cs typeface="Times New Roman"/>
              </a:rPr>
              <a:t>,</a:t>
            </a:r>
            <a:endParaRPr sz="2400" dirty="0">
              <a:latin typeface="Times New Roman"/>
              <a:cs typeface="Times New Roman"/>
            </a:endParaRPr>
          </a:p>
          <a:p>
            <a:pPr marL="25400" marR="281305">
              <a:lnSpc>
                <a:spcPts val="2940"/>
              </a:lnSpc>
              <a:spcBef>
                <a:spcPts val="50"/>
              </a:spcBef>
            </a:pPr>
            <a:r>
              <a:rPr sz="2400" i="1" spc="-10" dirty="0">
                <a:latin typeface="Times New Roman"/>
                <a:cs typeface="Times New Roman"/>
              </a:rPr>
              <a:t>Gastroenterology</a:t>
            </a:r>
            <a:r>
              <a:rPr sz="2400" spc="-10" dirty="0">
                <a:latin typeface="Times New Roman"/>
                <a:cs typeface="Times New Roman"/>
              </a:rPr>
              <a:t>,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Calibri"/>
                <a:cs typeface="Calibri"/>
              </a:rPr>
              <a:t>é</a:t>
            </a:r>
            <a:r>
              <a:rPr sz="2400" dirty="0">
                <a:latin typeface="Times New Roman"/>
                <a:cs typeface="Times New Roman"/>
              </a:rPr>
              <a:t>rie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Rome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IV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Functional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GI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Disorders: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Disorders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spc="-10" dirty="0">
                <a:latin typeface="Times New Roman"/>
                <a:cs typeface="Times New Roman"/>
              </a:rPr>
              <a:t>Gut-</a:t>
            </a:r>
            <a:r>
              <a:rPr sz="2400" dirty="0">
                <a:latin typeface="Times New Roman"/>
                <a:cs typeface="Times New Roman"/>
              </a:rPr>
              <a:t>Brain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Interaction,</a:t>
            </a:r>
            <a:endParaRPr sz="2400" dirty="0">
              <a:latin typeface="Times New Roman"/>
              <a:cs typeface="Times New Roman"/>
            </a:endParaRPr>
          </a:p>
          <a:p>
            <a:pPr marL="25400">
              <a:lnSpc>
                <a:spcPts val="2715"/>
              </a:lnSpc>
            </a:pPr>
            <a:r>
              <a:rPr sz="2400" dirty="0">
                <a:latin typeface="Times New Roman"/>
                <a:cs typeface="Times New Roman"/>
              </a:rPr>
              <a:t>vol.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150,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</a:t>
            </a:r>
            <a:r>
              <a:rPr sz="2400" baseline="24305" dirty="0">
                <a:latin typeface="Times New Roman"/>
                <a:cs typeface="Times New Roman"/>
              </a:rPr>
              <a:t>o</a:t>
            </a:r>
            <a:r>
              <a:rPr sz="2400" spc="187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6,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baseline="24305" dirty="0">
                <a:latin typeface="Times New Roman"/>
                <a:cs typeface="Times New Roman"/>
              </a:rPr>
              <a:t>er</a:t>
            </a:r>
            <a:r>
              <a:rPr sz="2400" spc="315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mai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2016,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p.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1393</a:t>
            </a:r>
            <a:r>
              <a:rPr sz="2400" spc="-10" dirty="0">
                <a:latin typeface="Calibri"/>
                <a:cs typeface="Calibri"/>
              </a:rPr>
              <a:t>–</a:t>
            </a:r>
            <a:r>
              <a:rPr sz="2400" spc="-10" dirty="0">
                <a:latin typeface="Times New Roman"/>
                <a:cs typeface="Times New Roman"/>
              </a:rPr>
              <a:t>1407.e5</a:t>
            </a:r>
            <a:endParaRPr sz="2400" dirty="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0"/>
              </a:spcBef>
            </a:pP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u="heavy" dirty="0">
                <a:solidFill>
                  <a:srgbClr val="FA4917"/>
                </a:solidFill>
                <a:uFill>
                  <a:solidFill>
                    <a:srgbClr val="FA4917"/>
                  </a:solidFill>
                </a:uFill>
                <a:latin typeface="Times New Roman"/>
                <a:cs typeface="Times New Roman"/>
                <a:hlinkClick r:id="rId2"/>
              </a:rPr>
              <a:t>DOI</a:t>
            </a:r>
            <a:r>
              <a:rPr sz="2400" spc="-15" dirty="0">
                <a:solidFill>
                  <a:srgbClr val="FA4917"/>
                </a:solidFill>
                <a:latin typeface="Times New Roman"/>
                <a:cs typeface="Times New Roman"/>
              </a:rPr>
              <a:t> </a:t>
            </a:r>
            <a:r>
              <a:rPr sz="2400" u="heavy" spc="-10" dirty="0">
                <a:solidFill>
                  <a:srgbClr val="FA4917"/>
                </a:solidFill>
                <a:uFill>
                  <a:solidFill>
                    <a:srgbClr val="FA4917"/>
                  </a:solidFill>
                </a:uFill>
                <a:latin typeface="Times New Roman"/>
                <a:cs typeface="Times New Roman"/>
                <a:hlinkClick r:id="rId3"/>
              </a:rPr>
              <a:t>10.1053/j.gastro.2016.02.031</a:t>
            </a:r>
            <a:r>
              <a:rPr sz="2400" spc="-10" dirty="0">
                <a:latin typeface="Times New Roman"/>
                <a:cs typeface="Times New Roman"/>
              </a:rPr>
              <a:t>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u="heavy" dirty="0">
                <a:solidFill>
                  <a:srgbClr val="FA4917"/>
                </a:solidFill>
                <a:uFill>
                  <a:solidFill>
                    <a:srgbClr val="FA4917"/>
                  </a:solidFill>
                </a:uFill>
                <a:latin typeface="Times New Roman"/>
                <a:cs typeface="Times New Roman"/>
                <a:hlinkClick r:id="rId4"/>
              </a:rPr>
              <a:t>lire</a:t>
            </a:r>
            <a:r>
              <a:rPr sz="2400" u="heavy" spc="-5" dirty="0">
                <a:solidFill>
                  <a:srgbClr val="FA4917"/>
                </a:solidFill>
                <a:uFill>
                  <a:solidFill>
                    <a:srgbClr val="FA4917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sz="2400" u="heavy" dirty="0">
                <a:solidFill>
                  <a:srgbClr val="FA4917"/>
                </a:solidFill>
                <a:uFill>
                  <a:solidFill>
                    <a:srgbClr val="FA4917"/>
                  </a:solidFill>
                </a:uFill>
                <a:latin typeface="Times New Roman"/>
                <a:cs typeface="Times New Roman"/>
                <a:hlinkClick r:id="rId4"/>
              </a:rPr>
              <a:t>en</a:t>
            </a:r>
            <a:r>
              <a:rPr sz="2400" u="heavy" spc="25" dirty="0">
                <a:solidFill>
                  <a:srgbClr val="FA4917"/>
                </a:solidFill>
                <a:uFill>
                  <a:solidFill>
                    <a:srgbClr val="FA4917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sz="2400" u="heavy" spc="-10" dirty="0">
                <a:solidFill>
                  <a:srgbClr val="FA4917"/>
                </a:solidFill>
                <a:uFill>
                  <a:solidFill>
                    <a:srgbClr val="FA4917"/>
                  </a:solidFill>
                </a:uFill>
                <a:latin typeface="Times New Roman"/>
                <a:cs typeface="Times New Roman"/>
                <a:hlinkClick r:id="rId4"/>
              </a:rPr>
              <a:t>ligne</a:t>
            </a:r>
            <a:r>
              <a:rPr sz="2400" spc="-10" dirty="0">
                <a:latin typeface="Times New Roman"/>
                <a:cs typeface="Times New Roman"/>
              </a:rPr>
              <a:t>)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52372" y="2048255"/>
            <a:ext cx="9248140" cy="2679700"/>
            <a:chOff x="1452372" y="2048255"/>
            <a:chExt cx="9248140" cy="26797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52372" y="2048255"/>
              <a:ext cx="9247632" cy="186232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30879" y="2865119"/>
              <a:ext cx="5693664" cy="1862327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63039" y="2291842"/>
            <a:ext cx="7936230" cy="1863089"/>
          </a:xfrm>
          <a:prstGeom prst="rect">
            <a:avLst/>
          </a:prstGeom>
        </p:spPr>
        <p:txBody>
          <a:bodyPr vert="horz" wrap="square" lIns="0" tIns="215900" rIns="0" bIns="0" rtlCol="0">
            <a:spAutoFit/>
          </a:bodyPr>
          <a:lstStyle/>
          <a:p>
            <a:pPr marL="1791335" marR="5080" indent="-1779270">
              <a:lnSpc>
                <a:spcPct val="80000"/>
              </a:lnSpc>
              <a:spcBef>
                <a:spcPts val="1700"/>
              </a:spcBef>
            </a:pPr>
            <a:r>
              <a:rPr sz="6700" i="1" u="none" spc="-840" dirty="0">
                <a:solidFill>
                  <a:srgbClr val="A42F0F"/>
                </a:solidFill>
                <a:latin typeface="Verdana"/>
                <a:cs typeface="Verdana"/>
              </a:rPr>
              <a:t>MERCI</a:t>
            </a:r>
            <a:r>
              <a:rPr sz="6700" i="1" u="none" spc="-415" dirty="0">
                <a:solidFill>
                  <a:srgbClr val="A42F0F"/>
                </a:solidFill>
                <a:latin typeface="Verdana"/>
                <a:cs typeface="Verdana"/>
              </a:rPr>
              <a:t> </a:t>
            </a:r>
            <a:r>
              <a:rPr sz="6700" i="1" u="none" spc="-950" dirty="0">
                <a:solidFill>
                  <a:srgbClr val="A42F0F"/>
                </a:solidFill>
                <a:latin typeface="Verdana"/>
                <a:cs typeface="Verdana"/>
              </a:rPr>
              <a:t>POUR</a:t>
            </a:r>
            <a:r>
              <a:rPr sz="6700" i="1" u="none" spc="-415" dirty="0">
                <a:solidFill>
                  <a:srgbClr val="A42F0F"/>
                </a:solidFill>
                <a:latin typeface="Verdana"/>
                <a:cs typeface="Verdana"/>
              </a:rPr>
              <a:t> </a:t>
            </a:r>
            <a:r>
              <a:rPr sz="6700" i="1" u="none" spc="-975" dirty="0">
                <a:solidFill>
                  <a:srgbClr val="A42F0F"/>
                </a:solidFill>
                <a:latin typeface="Verdana"/>
                <a:cs typeface="Verdana"/>
              </a:rPr>
              <a:t>VOTRE </a:t>
            </a:r>
            <a:r>
              <a:rPr sz="6700" i="1" u="none" spc="-1155" dirty="0">
                <a:solidFill>
                  <a:srgbClr val="A42F0F"/>
                </a:solidFill>
                <a:latin typeface="Verdana"/>
                <a:cs typeface="Verdana"/>
              </a:rPr>
              <a:t>ATTENTION</a:t>
            </a:r>
            <a:endParaRPr sz="67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74" rIns="0" bIns="0" rtlCol="0">
            <a:spAutoFit/>
          </a:bodyPr>
          <a:lstStyle/>
          <a:p>
            <a:pPr marL="607060">
              <a:lnSpc>
                <a:spcPct val="100000"/>
              </a:lnSpc>
              <a:spcBef>
                <a:spcPts val="100"/>
              </a:spcBef>
            </a:pPr>
            <a:r>
              <a:rPr spc="-125" dirty="0"/>
              <a:t>Plan</a:t>
            </a:r>
            <a:r>
              <a:rPr spc="-114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613410">
              <a:lnSpc>
                <a:spcPct val="100000"/>
              </a:lnSpc>
              <a:spcBef>
                <a:spcPts val="1105"/>
              </a:spcBef>
            </a:pPr>
            <a:r>
              <a:rPr sz="2800" spc="44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440" dirty="0"/>
              <a:t>Définition</a:t>
            </a:r>
            <a:endParaRPr sz="2800">
              <a:latin typeface="Microsoft Sans Serif"/>
              <a:cs typeface="Microsoft Sans Serif"/>
            </a:endParaRPr>
          </a:p>
          <a:p>
            <a:pPr marL="613410">
              <a:lnSpc>
                <a:spcPct val="100000"/>
              </a:lnSpc>
              <a:spcBef>
                <a:spcPts val="1010"/>
              </a:spcBef>
            </a:pPr>
            <a:r>
              <a:rPr sz="2800" spc="30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300" dirty="0"/>
              <a:t>Physiopathologie</a:t>
            </a:r>
            <a:endParaRPr sz="2800">
              <a:latin typeface="Microsoft Sans Serif"/>
              <a:cs typeface="Microsoft Sans Serif"/>
            </a:endParaRPr>
          </a:p>
          <a:p>
            <a:pPr marL="613410">
              <a:lnSpc>
                <a:spcPct val="100000"/>
              </a:lnSpc>
              <a:spcBef>
                <a:spcPts val="1000"/>
              </a:spcBef>
            </a:pPr>
            <a:r>
              <a:rPr sz="2800" spc="935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935" dirty="0"/>
              <a:t>Etude</a:t>
            </a:r>
            <a:r>
              <a:rPr sz="2800" spc="-204" dirty="0"/>
              <a:t> </a:t>
            </a:r>
            <a:r>
              <a:rPr sz="2800" spc="-10" dirty="0"/>
              <a:t>sémiologique</a:t>
            </a:r>
            <a:endParaRPr sz="2800">
              <a:latin typeface="Microsoft Sans Serif"/>
              <a:cs typeface="Microsoft Sans Serif"/>
            </a:endParaRPr>
          </a:p>
          <a:p>
            <a:pPr marL="613410">
              <a:lnSpc>
                <a:spcPct val="100000"/>
              </a:lnSpc>
              <a:spcBef>
                <a:spcPts val="994"/>
              </a:spcBef>
            </a:pPr>
            <a:r>
              <a:rPr sz="2800" spc="615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615" dirty="0"/>
              <a:t>Examens</a:t>
            </a:r>
            <a:r>
              <a:rPr sz="2800" spc="-165" dirty="0"/>
              <a:t> </a:t>
            </a:r>
            <a:r>
              <a:rPr sz="2800" spc="-430" dirty="0"/>
              <a:t>complémentaires</a:t>
            </a:r>
            <a:endParaRPr sz="2800">
              <a:latin typeface="Microsoft Sans Serif"/>
              <a:cs typeface="Microsoft Sans Serif"/>
            </a:endParaRPr>
          </a:p>
          <a:p>
            <a:pPr marL="613410">
              <a:lnSpc>
                <a:spcPct val="100000"/>
              </a:lnSpc>
              <a:spcBef>
                <a:spcPts val="1005"/>
              </a:spcBef>
            </a:pPr>
            <a:r>
              <a:rPr sz="2800" spc="434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800" spc="434" dirty="0"/>
              <a:t>Etiologies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5755">
              <a:lnSpc>
                <a:spcPct val="100000"/>
              </a:lnSpc>
              <a:spcBef>
                <a:spcPts val="100"/>
              </a:spcBef>
            </a:pPr>
            <a:r>
              <a:rPr spc="-430" dirty="0"/>
              <a:t>I.</a:t>
            </a:r>
            <a:r>
              <a:rPr spc="-50" dirty="0"/>
              <a:t> </a:t>
            </a:r>
            <a:r>
              <a:rPr spc="-175" dirty="0"/>
              <a:t>Définition</a:t>
            </a:r>
            <a:r>
              <a:rPr spc="-5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71600" y="2161159"/>
            <a:ext cx="10048747" cy="28546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</a:pPr>
            <a:r>
              <a:rPr sz="2400" spc="49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400" spc="-60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constipation</a:t>
            </a:r>
            <a:r>
              <a:rPr sz="24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chronique</a:t>
            </a:r>
            <a:r>
              <a:rPr sz="24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404040"/>
                </a:solidFill>
                <a:latin typeface="Verdana"/>
                <a:cs typeface="Verdana"/>
              </a:rPr>
              <a:t>est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404040"/>
                </a:solidFill>
                <a:latin typeface="Verdana"/>
                <a:cs typeface="Verdana"/>
              </a:rPr>
              <a:t>un</a:t>
            </a:r>
            <a:r>
              <a:rPr sz="24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404040"/>
                </a:solidFill>
                <a:latin typeface="Verdana"/>
                <a:cs typeface="Verdana"/>
              </a:rPr>
              <a:t>syndrome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75" dirty="0" err="1">
                <a:solidFill>
                  <a:srgbClr val="404040"/>
                </a:solidFill>
                <a:latin typeface="Verdana"/>
                <a:cs typeface="Verdana"/>
              </a:rPr>
              <a:t>très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 smtClean="0">
                <a:solidFill>
                  <a:srgbClr val="404040"/>
                </a:solidFill>
                <a:latin typeface="Verdana"/>
                <a:cs typeface="Verdana"/>
              </a:rPr>
              <a:t>frequent</a:t>
            </a:r>
            <a:r>
              <a:rPr lang="fr-FR" sz="2400" spc="-10" dirty="0" smtClean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55" dirty="0" smtClean="0">
                <a:solidFill>
                  <a:srgbClr val="404040"/>
                </a:solidFill>
                <a:latin typeface="Verdana"/>
                <a:cs typeface="Verdana"/>
              </a:rPr>
              <a:t>qui</a:t>
            </a:r>
            <a:r>
              <a:rPr sz="2400" spc="-175" dirty="0" smtClean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404040"/>
                </a:solidFill>
                <a:latin typeface="Verdana"/>
                <a:cs typeface="Verdana"/>
              </a:rPr>
              <a:t>reste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404040"/>
                </a:solidFill>
                <a:latin typeface="Verdana"/>
                <a:cs typeface="Verdana"/>
              </a:rPr>
              <a:t>difficile</a:t>
            </a:r>
            <a:r>
              <a:rPr sz="2400" spc="-20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200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définir.</a:t>
            </a:r>
            <a:endParaRPr sz="24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955"/>
              </a:spcBef>
            </a:pPr>
            <a:endParaRPr sz="2400" dirty="0">
              <a:latin typeface="Verdana"/>
              <a:cs typeface="Verdana"/>
            </a:endParaRPr>
          </a:p>
          <a:p>
            <a:pPr marL="355600" marR="261620" indent="-342900">
              <a:lnSpc>
                <a:spcPct val="100000"/>
              </a:lnSpc>
            </a:pPr>
            <a:r>
              <a:rPr sz="2400" spc="49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400" spc="-60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400" spc="-290" dirty="0">
                <a:solidFill>
                  <a:srgbClr val="404040"/>
                </a:solidFill>
                <a:latin typeface="Verdana"/>
                <a:cs typeface="Verdana"/>
              </a:rPr>
              <a:t>Sur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4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plan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404040"/>
                </a:solidFill>
                <a:latin typeface="Verdana"/>
                <a:cs typeface="Verdana"/>
              </a:rPr>
              <a:t>clinique,</a:t>
            </a:r>
            <a:r>
              <a:rPr sz="24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4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constipation</a:t>
            </a:r>
            <a:r>
              <a:rPr sz="24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404040"/>
                </a:solidFill>
                <a:latin typeface="Verdana"/>
                <a:cs typeface="Verdana"/>
              </a:rPr>
              <a:t>se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404040"/>
                </a:solidFill>
                <a:latin typeface="Verdana"/>
                <a:cs typeface="Verdana"/>
              </a:rPr>
              <a:t>définit</a:t>
            </a:r>
            <a:r>
              <a:rPr sz="24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par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404040"/>
                </a:solidFill>
                <a:latin typeface="Verdana"/>
                <a:cs typeface="Verdana"/>
              </a:rPr>
              <a:t>un</a:t>
            </a:r>
            <a:r>
              <a:rPr sz="24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endParaRPr lang="fr-FR" sz="2400" spc="-150" dirty="0" smtClean="0">
              <a:solidFill>
                <a:srgbClr val="404040"/>
              </a:solidFill>
              <a:latin typeface="Verdana"/>
              <a:cs typeface="Verdana"/>
            </a:endParaRPr>
          </a:p>
          <a:p>
            <a:pPr marL="355600" marR="261620" indent="-342900">
              <a:lnSpc>
                <a:spcPct val="100000"/>
              </a:lnSpc>
            </a:pPr>
            <a:r>
              <a:rPr lang="fr-FR" sz="2400" b="1" spc="-150" dirty="0" smtClean="0">
                <a:solidFill>
                  <a:srgbClr val="404040"/>
                </a:solidFill>
                <a:latin typeface="Verdana"/>
                <a:cs typeface="Verdana"/>
              </a:rPr>
              <a:t>Nombre </a:t>
            </a:r>
            <a:endParaRPr lang="fr-FR" sz="2400" b="1" spc="-894" dirty="0">
              <a:solidFill>
                <a:srgbClr val="404040"/>
              </a:solidFill>
              <a:latin typeface="Verdana"/>
              <a:cs typeface="Verdana"/>
            </a:endParaRPr>
          </a:p>
          <a:p>
            <a:pPr marL="355600" marR="261620" indent="-342900">
              <a:lnSpc>
                <a:spcPct val="100000"/>
              </a:lnSpc>
            </a:pPr>
            <a:r>
              <a:rPr lang="fr-FR" sz="2400" b="1" spc="-894" dirty="0" smtClean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lang="fr-FR" sz="2400" b="1" spc="-894" dirty="0" smtClean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b="1" spc="130" dirty="0" smtClean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400" b="1" spc="-160" dirty="0" smtClean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b="1" spc="-130" dirty="0">
                <a:solidFill>
                  <a:srgbClr val="404040"/>
                </a:solidFill>
                <a:latin typeface="Verdana"/>
                <a:cs typeface="Verdana"/>
              </a:rPr>
              <a:t>selles</a:t>
            </a:r>
            <a:r>
              <a:rPr sz="2400" b="1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b="1" spc="-110" dirty="0">
                <a:solidFill>
                  <a:srgbClr val="404040"/>
                </a:solidFill>
                <a:latin typeface="Verdana"/>
                <a:cs typeface="Verdana"/>
              </a:rPr>
              <a:t>inférieur</a:t>
            </a:r>
            <a:r>
              <a:rPr sz="2400" b="1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b="1" spc="200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2400" b="1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b="1" spc="-204" dirty="0">
                <a:solidFill>
                  <a:srgbClr val="404040"/>
                </a:solidFill>
                <a:latin typeface="Verdana"/>
                <a:cs typeface="Verdana"/>
              </a:rPr>
              <a:t>3</a:t>
            </a:r>
            <a:r>
              <a:rPr sz="2400" b="1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par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404040"/>
                </a:solidFill>
                <a:latin typeface="Verdana"/>
                <a:cs typeface="Verdana"/>
              </a:rPr>
              <a:t>semaine</a:t>
            </a:r>
            <a:r>
              <a:rPr sz="24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404040"/>
                </a:solidFill>
                <a:latin typeface="Verdana"/>
                <a:cs typeface="Verdana"/>
              </a:rPr>
              <a:t>avec</a:t>
            </a:r>
            <a:r>
              <a:rPr sz="2400" spc="-2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404040"/>
                </a:solidFill>
                <a:latin typeface="Verdana"/>
                <a:cs typeface="Verdana"/>
              </a:rPr>
              <a:t>un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poids</a:t>
            </a:r>
            <a:r>
              <a:rPr sz="24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moyen </a:t>
            </a:r>
            <a:r>
              <a:rPr sz="2400" spc="-25" dirty="0">
                <a:solidFill>
                  <a:srgbClr val="404040"/>
                </a:solidFill>
                <a:latin typeface="Verdana"/>
                <a:cs typeface="Verdana"/>
              </a:rPr>
              <a:t>quotidien</a:t>
            </a:r>
            <a:r>
              <a:rPr sz="2400" spc="-2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404040"/>
                </a:solidFill>
                <a:latin typeface="Verdana"/>
                <a:cs typeface="Verdana"/>
              </a:rPr>
              <a:t>selles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404040"/>
                </a:solidFill>
                <a:latin typeface="Verdana"/>
                <a:cs typeface="Verdana"/>
              </a:rPr>
              <a:t>inférieur</a:t>
            </a:r>
            <a:r>
              <a:rPr sz="2400" spc="-1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b="1" spc="200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2400" b="1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b="1" spc="-210" dirty="0">
                <a:solidFill>
                  <a:srgbClr val="404040"/>
                </a:solidFill>
                <a:latin typeface="Verdana"/>
                <a:cs typeface="Verdana"/>
              </a:rPr>
              <a:t>35</a:t>
            </a:r>
            <a:r>
              <a:rPr sz="2400" b="1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b="1" spc="-25" dirty="0">
                <a:solidFill>
                  <a:srgbClr val="404040"/>
                </a:solidFill>
                <a:latin typeface="Verdana"/>
                <a:cs typeface="Verdana"/>
              </a:rPr>
              <a:t>g</a:t>
            </a:r>
            <a:r>
              <a:rPr sz="2400" spc="-25" dirty="0" smtClean="0">
                <a:solidFill>
                  <a:srgbClr val="404040"/>
                </a:solidFill>
                <a:latin typeface="Verdana"/>
                <a:cs typeface="Verdana"/>
              </a:rPr>
              <a:t>.</a:t>
            </a:r>
            <a:r>
              <a:rPr lang="fr-FR" sz="2400" spc="-25" dirty="0" smtClean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endParaRPr sz="24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762" y="-100753"/>
            <a:ext cx="10058400" cy="14507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30" dirty="0"/>
              <a:t>I.</a:t>
            </a:r>
            <a:r>
              <a:rPr spc="-50" dirty="0"/>
              <a:t> </a:t>
            </a:r>
            <a:r>
              <a:rPr spc="-175" dirty="0"/>
              <a:t>Définition</a:t>
            </a:r>
            <a:r>
              <a:rPr spc="-5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4788" y="1503426"/>
            <a:ext cx="9819640" cy="5050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</a:pPr>
            <a:r>
              <a:rPr sz="2400" spc="49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400" spc="-70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400" b="1" spc="-140" dirty="0">
                <a:solidFill>
                  <a:srgbClr val="404040"/>
                </a:solidFill>
                <a:latin typeface="Tahoma"/>
                <a:cs typeface="Tahoma"/>
              </a:rPr>
              <a:t>Les</a:t>
            </a:r>
            <a:r>
              <a:rPr sz="2400" b="1" spc="-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404040"/>
                </a:solidFill>
                <a:latin typeface="Tahoma"/>
                <a:cs typeface="Tahoma"/>
              </a:rPr>
              <a:t>critères</a:t>
            </a:r>
            <a:r>
              <a:rPr sz="2400" b="1" spc="-2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400" b="1" spc="85" dirty="0">
                <a:solidFill>
                  <a:srgbClr val="404040"/>
                </a:solidFill>
                <a:latin typeface="Tahoma"/>
                <a:cs typeface="Tahoma"/>
              </a:rPr>
              <a:t>de</a:t>
            </a:r>
            <a:r>
              <a:rPr sz="2400" b="1" spc="-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404040"/>
                </a:solidFill>
                <a:latin typeface="Tahoma"/>
                <a:cs typeface="Tahoma"/>
              </a:rPr>
              <a:t>Rome</a:t>
            </a:r>
            <a:r>
              <a:rPr sz="2400" b="1" spc="-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400" b="1" spc="-235" dirty="0">
                <a:solidFill>
                  <a:srgbClr val="404040"/>
                </a:solidFill>
                <a:latin typeface="Tahoma"/>
                <a:cs typeface="Tahoma"/>
              </a:rPr>
              <a:t>IV</a:t>
            </a:r>
            <a:r>
              <a:rPr sz="2400" b="1" spc="-3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400" spc="-65" dirty="0">
                <a:solidFill>
                  <a:srgbClr val="404040"/>
                </a:solidFill>
                <a:latin typeface="Verdana"/>
                <a:cs typeface="Verdana"/>
              </a:rPr>
              <a:t>constituent</a:t>
            </a:r>
            <a:r>
              <a:rPr sz="24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4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404040"/>
                </a:solidFill>
                <a:latin typeface="Verdana"/>
                <a:cs typeface="Verdana"/>
              </a:rPr>
              <a:t>définition</a:t>
            </a:r>
            <a:r>
              <a:rPr sz="2400" spc="-2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404040"/>
                </a:solidFill>
                <a:latin typeface="Verdana"/>
                <a:cs typeface="Verdana"/>
              </a:rPr>
              <a:t>plus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30" dirty="0">
                <a:solidFill>
                  <a:srgbClr val="404040"/>
                </a:solidFill>
                <a:latin typeface="Verdana"/>
                <a:cs typeface="Verdana"/>
              </a:rPr>
              <a:t>précise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2400" spc="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404040"/>
                </a:solidFill>
                <a:latin typeface="Verdana"/>
                <a:cs typeface="Verdana"/>
              </a:rPr>
              <a:t>plus</a:t>
            </a:r>
            <a:r>
              <a:rPr sz="24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moderne</a:t>
            </a:r>
            <a:r>
              <a:rPr sz="24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425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55" dirty="0">
                <a:solidFill>
                  <a:srgbClr val="404040"/>
                </a:solidFill>
                <a:latin typeface="Verdana"/>
                <a:cs typeface="Verdana"/>
              </a:rPr>
              <a:t>au</a:t>
            </a:r>
            <a:r>
              <a:rPr sz="24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20" dirty="0">
                <a:solidFill>
                  <a:srgbClr val="404040"/>
                </a:solidFill>
                <a:latin typeface="Verdana"/>
                <a:cs typeface="Verdana"/>
              </a:rPr>
              <a:t>moins</a:t>
            </a:r>
            <a:r>
              <a:rPr sz="2400" spc="-1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204" dirty="0">
                <a:solidFill>
                  <a:srgbClr val="404040"/>
                </a:solidFill>
                <a:latin typeface="Verdana"/>
                <a:cs typeface="Verdana"/>
              </a:rPr>
              <a:t>2</a:t>
            </a:r>
            <a:r>
              <a:rPr sz="24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4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404040"/>
                </a:solidFill>
                <a:latin typeface="Verdana"/>
                <a:cs typeface="Verdana"/>
              </a:rPr>
              <a:t>symptômes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35" dirty="0">
                <a:solidFill>
                  <a:srgbClr val="404040"/>
                </a:solidFill>
                <a:latin typeface="Verdana"/>
                <a:cs typeface="Verdana"/>
              </a:rPr>
              <a:t>suivants</a:t>
            </a:r>
            <a:r>
              <a:rPr sz="2400" spc="-2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depuis</a:t>
            </a:r>
            <a:r>
              <a:rPr sz="24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404040"/>
                </a:solidFill>
                <a:latin typeface="Verdana"/>
                <a:cs typeface="Verdana"/>
              </a:rPr>
              <a:t>au </a:t>
            </a:r>
            <a:r>
              <a:rPr sz="2400" spc="-114" dirty="0">
                <a:solidFill>
                  <a:srgbClr val="404040"/>
                </a:solidFill>
                <a:latin typeface="Verdana"/>
                <a:cs typeface="Verdana"/>
              </a:rPr>
              <a:t>moins</a:t>
            </a:r>
            <a:r>
              <a:rPr sz="2400" spc="-1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204" dirty="0">
                <a:solidFill>
                  <a:srgbClr val="404040"/>
                </a:solidFill>
                <a:latin typeface="Verdana"/>
                <a:cs typeface="Verdana"/>
              </a:rPr>
              <a:t>6</a:t>
            </a:r>
            <a:r>
              <a:rPr sz="24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25" dirty="0" err="1">
                <a:solidFill>
                  <a:srgbClr val="404040"/>
                </a:solidFill>
                <a:latin typeface="Verdana"/>
                <a:cs typeface="Verdana"/>
              </a:rPr>
              <a:t>mois</a:t>
            </a:r>
            <a:r>
              <a:rPr sz="24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70" dirty="0" smtClean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▪</a:t>
            </a:r>
            <a:r>
              <a:rPr sz="24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404040"/>
                </a:solidFill>
                <a:latin typeface="Verdana"/>
                <a:cs typeface="Verdana"/>
              </a:rPr>
              <a:t>Moins</a:t>
            </a:r>
            <a:r>
              <a:rPr sz="2400" spc="-2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4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204" dirty="0">
                <a:solidFill>
                  <a:srgbClr val="404040"/>
                </a:solidFill>
                <a:latin typeface="Verdana"/>
                <a:cs typeface="Verdana"/>
              </a:rPr>
              <a:t>3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404040"/>
                </a:solidFill>
                <a:latin typeface="Verdana"/>
                <a:cs typeface="Verdana"/>
              </a:rPr>
              <a:t>selles</a:t>
            </a:r>
            <a:r>
              <a:rPr sz="24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spontanées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par</a:t>
            </a:r>
            <a:r>
              <a:rPr sz="24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semaine</a:t>
            </a:r>
            <a:endParaRPr sz="2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400" spc="49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400" spc="-80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▪</a:t>
            </a:r>
            <a:r>
              <a:rPr sz="24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35" dirty="0">
                <a:solidFill>
                  <a:srgbClr val="404040"/>
                </a:solidFill>
                <a:latin typeface="Verdana"/>
                <a:cs typeface="Verdana"/>
              </a:rPr>
              <a:t>Effort</a:t>
            </a:r>
            <a:r>
              <a:rPr sz="24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4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404040"/>
                </a:solidFill>
                <a:latin typeface="Verdana"/>
                <a:cs typeface="Verdana"/>
              </a:rPr>
              <a:t>poussée</a:t>
            </a:r>
            <a:r>
              <a:rPr sz="24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404040"/>
                </a:solidFill>
                <a:latin typeface="Verdana"/>
                <a:cs typeface="Verdana"/>
              </a:rPr>
              <a:t>lors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4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défécations</a:t>
            </a:r>
            <a:endParaRPr sz="2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400" spc="49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400" spc="-40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▪</a:t>
            </a:r>
            <a:r>
              <a:rPr sz="24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404040"/>
                </a:solidFill>
                <a:latin typeface="Verdana"/>
                <a:cs typeface="Verdana"/>
              </a:rPr>
              <a:t>Selles</a:t>
            </a:r>
            <a:r>
              <a:rPr sz="24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404040"/>
                </a:solidFill>
                <a:latin typeface="Verdana"/>
                <a:cs typeface="Verdana"/>
              </a:rPr>
              <a:t>dures</a:t>
            </a:r>
            <a:r>
              <a:rPr sz="24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250" dirty="0">
                <a:solidFill>
                  <a:srgbClr val="404040"/>
                </a:solidFill>
                <a:latin typeface="Verdana"/>
                <a:cs typeface="Verdana"/>
              </a:rPr>
              <a:t>(B1-B2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404040"/>
                </a:solidFill>
                <a:latin typeface="Verdana"/>
                <a:cs typeface="Verdana"/>
              </a:rPr>
              <a:t>selon</a:t>
            </a:r>
            <a:r>
              <a:rPr sz="24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l’échelle</a:t>
            </a:r>
            <a:r>
              <a:rPr sz="24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4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404040"/>
                </a:solidFill>
                <a:latin typeface="Verdana"/>
                <a:cs typeface="Verdana"/>
              </a:rPr>
              <a:t>Bristol)</a:t>
            </a:r>
            <a:endParaRPr sz="2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spc="49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400" spc="-50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▪</a:t>
            </a:r>
            <a:r>
              <a:rPr sz="24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404040"/>
                </a:solidFill>
                <a:latin typeface="Verdana"/>
                <a:cs typeface="Verdana"/>
              </a:rPr>
              <a:t>Sensation</a:t>
            </a:r>
            <a:r>
              <a:rPr sz="24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55" dirty="0">
                <a:solidFill>
                  <a:srgbClr val="404040"/>
                </a:solidFill>
                <a:latin typeface="Verdana"/>
                <a:cs typeface="Verdana"/>
              </a:rPr>
              <a:t>d’évacuation</a:t>
            </a:r>
            <a:r>
              <a:rPr sz="24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rectale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incomplète</a:t>
            </a:r>
            <a:endParaRPr sz="2400" dirty="0">
              <a:latin typeface="Verdana"/>
              <a:cs typeface="Verdana"/>
            </a:endParaRPr>
          </a:p>
          <a:p>
            <a:pPr marL="355600" marR="95250" indent="-342900">
              <a:lnSpc>
                <a:spcPct val="100000"/>
              </a:lnSpc>
              <a:spcBef>
                <a:spcPts val="994"/>
              </a:spcBef>
            </a:pPr>
            <a:r>
              <a:rPr sz="2400" spc="49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400" spc="-10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▪</a:t>
            </a:r>
            <a:r>
              <a:rPr sz="24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Manœuvres</a:t>
            </a:r>
            <a:r>
              <a:rPr sz="24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d’évacuations</a:t>
            </a:r>
            <a:r>
              <a:rPr sz="24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425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4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404040"/>
                </a:solidFill>
                <a:latin typeface="Verdana"/>
                <a:cs typeface="Verdana"/>
              </a:rPr>
              <a:t>s’aider</a:t>
            </a:r>
            <a:r>
              <a:rPr sz="24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404040"/>
                </a:solidFill>
                <a:latin typeface="Verdana"/>
                <a:cs typeface="Verdana"/>
              </a:rPr>
              <a:t>pour</a:t>
            </a:r>
            <a:r>
              <a:rPr sz="2400" spc="-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évacuer</a:t>
            </a:r>
            <a:r>
              <a:rPr sz="24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35" dirty="0">
                <a:solidFill>
                  <a:srgbClr val="404040"/>
                </a:solidFill>
                <a:latin typeface="Verdana"/>
                <a:cs typeface="Verdana"/>
              </a:rPr>
              <a:t>les</a:t>
            </a:r>
            <a:r>
              <a:rPr sz="2400" spc="-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35" dirty="0">
                <a:solidFill>
                  <a:srgbClr val="404040"/>
                </a:solidFill>
                <a:latin typeface="Verdana"/>
                <a:cs typeface="Verdana"/>
              </a:rPr>
              <a:t>selles </a:t>
            </a:r>
            <a:r>
              <a:rPr sz="2400" spc="75" dirty="0">
                <a:solidFill>
                  <a:srgbClr val="404040"/>
                </a:solidFill>
                <a:latin typeface="Verdana"/>
                <a:cs typeface="Verdana"/>
              </a:rPr>
              <a:t>grâce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200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24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425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24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404040"/>
                </a:solidFill>
                <a:latin typeface="Verdana"/>
                <a:cs typeface="Verdana"/>
              </a:rPr>
              <a:t>pression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abdominale,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404040"/>
                </a:solidFill>
                <a:latin typeface="Verdana"/>
                <a:cs typeface="Verdana"/>
              </a:rPr>
              <a:t>pression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404040"/>
                </a:solidFill>
                <a:latin typeface="Verdana"/>
                <a:cs typeface="Verdana"/>
              </a:rPr>
              <a:t>fessière,</a:t>
            </a:r>
            <a:r>
              <a:rPr sz="24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404040"/>
                </a:solidFill>
                <a:latin typeface="Verdana"/>
                <a:cs typeface="Verdana"/>
              </a:rPr>
              <a:t>une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manœuvre</a:t>
            </a:r>
            <a:r>
              <a:rPr sz="2400" spc="-1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périnéale</a:t>
            </a:r>
            <a:r>
              <a:rPr sz="2400" spc="-1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35" dirty="0">
                <a:solidFill>
                  <a:srgbClr val="404040"/>
                </a:solidFill>
                <a:latin typeface="Verdana"/>
                <a:cs typeface="Verdana"/>
              </a:rPr>
              <a:t>(masser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404040"/>
                </a:solidFill>
                <a:latin typeface="Verdana"/>
                <a:cs typeface="Verdana"/>
              </a:rPr>
              <a:t>autour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125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404040"/>
                </a:solidFill>
                <a:latin typeface="Verdana"/>
                <a:cs typeface="Verdana"/>
              </a:rPr>
              <a:t>l’anus),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digitations endo-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vaginales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404040"/>
                </a:solidFill>
                <a:latin typeface="Verdana"/>
                <a:cs typeface="Verdana"/>
              </a:rPr>
              <a:t>(en</a:t>
            </a:r>
            <a:r>
              <a:rPr sz="24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appuyant</a:t>
            </a:r>
            <a:r>
              <a:rPr sz="24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240" dirty="0">
                <a:solidFill>
                  <a:srgbClr val="404040"/>
                </a:solidFill>
                <a:latin typeface="Verdana"/>
                <a:cs typeface="Verdana"/>
              </a:rPr>
              <a:t>sur</a:t>
            </a:r>
            <a:r>
              <a:rPr sz="24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4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404040"/>
                </a:solidFill>
                <a:latin typeface="Verdana"/>
                <a:cs typeface="Verdana"/>
              </a:rPr>
              <a:t>face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404040"/>
                </a:solidFill>
                <a:latin typeface="Verdana"/>
                <a:cs typeface="Verdana"/>
              </a:rPr>
              <a:t>postérieure)</a:t>
            </a:r>
            <a:r>
              <a:rPr sz="24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ou</a:t>
            </a:r>
            <a:r>
              <a:rPr sz="24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endo- anales.</a:t>
            </a:r>
            <a:endParaRPr sz="2400" dirty="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95600" y="1196582"/>
            <a:ext cx="5792724" cy="5343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00"/>
              </a:spcBef>
            </a:pPr>
            <a:r>
              <a:rPr spc="-530" dirty="0"/>
              <a:t>II.</a:t>
            </a:r>
            <a:r>
              <a:rPr spc="-50" dirty="0"/>
              <a:t> </a:t>
            </a:r>
            <a:r>
              <a:rPr spc="-80" dirty="0"/>
              <a:t>Physiopathologie</a:t>
            </a:r>
            <a:r>
              <a:rPr spc="-15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38122" y="2124583"/>
            <a:ext cx="8815705" cy="41167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49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2400" spc="-25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sz="2400" spc="-5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400" spc="-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défécation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normale</a:t>
            </a:r>
            <a:r>
              <a:rPr sz="24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404040"/>
                </a:solidFill>
                <a:latin typeface="Verdana"/>
                <a:cs typeface="Verdana"/>
              </a:rPr>
              <a:t>se</a:t>
            </a:r>
            <a:r>
              <a:rPr sz="24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55" dirty="0">
                <a:solidFill>
                  <a:srgbClr val="404040"/>
                </a:solidFill>
                <a:latin typeface="Verdana"/>
                <a:cs typeface="Verdana"/>
              </a:rPr>
              <a:t>décompose</a:t>
            </a:r>
            <a:r>
              <a:rPr sz="2400" spc="-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en</a:t>
            </a:r>
            <a:r>
              <a:rPr sz="24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204" dirty="0">
                <a:solidFill>
                  <a:srgbClr val="404040"/>
                </a:solidFill>
                <a:latin typeface="Verdana"/>
                <a:cs typeface="Verdana"/>
              </a:rPr>
              <a:t>3</a:t>
            </a:r>
            <a:r>
              <a:rPr sz="24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404040"/>
                </a:solidFill>
                <a:latin typeface="Verdana"/>
                <a:cs typeface="Verdana"/>
              </a:rPr>
              <a:t>temps</a:t>
            </a:r>
            <a:r>
              <a:rPr sz="24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70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sz="2400">
              <a:latin typeface="Verdana"/>
              <a:cs typeface="Verdana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lr>
                <a:srgbClr val="A42F0F"/>
              </a:buClr>
              <a:buChar char="-"/>
              <a:tabLst>
                <a:tab pos="354965" algn="l"/>
              </a:tabLst>
            </a:pPr>
            <a:r>
              <a:rPr sz="2400" spc="-55" dirty="0">
                <a:solidFill>
                  <a:srgbClr val="404040"/>
                </a:solidFill>
                <a:latin typeface="Verdana"/>
                <a:cs typeface="Verdana"/>
              </a:rPr>
              <a:t>Stagnation</a:t>
            </a:r>
            <a:r>
              <a:rPr sz="24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404040"/>
                </a:solidFill>
                <a:latin typeface="Verdana"/>
                <a:cs typeface="Verdana"/>
              </a:rPr>
              <a:t>matières</a:t>
            </a:r>
            <a:r>
              <a:rPr sz="2400" spc="-1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dans</a:t>
            </a:r>
            <a:r>
              <a:rPr sz="24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sigmoïde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720"/>
              </a:spcBef>
              <a:buFont typeface="Verdana"/>
              <a:buChar char="-"/>
            </a:pPr>
            <a:endParaRPr sz="2400">
              <a:latin typeface="Verdana"/>
              <a:cs typeface="Verdana"/>
            </a:endParaRPr>
          </a:p>
          <a:p>
            <a:pPr marL="355600" marR="749935" indent="-342900">
              <a:lnSpc>
                <a:spcPts val="2590"/>
              </a:lnSpc>
              <a:buClr>
                <a:srgbClr val="A42F0F"/>
              </a:buClr>
              <a:buChar char="-"/>
              <a:tabLst>
                <a:tab pos="355600" algn="l"/>
              </a:tabLst>
            </a:pPr>
            <a:r>
              <a:rPr sz="2400" spc="-105" dirty="0">
                <a:solidFill>
                  <a:srgbClr val="404040"/>
                </a:solidFill>
                <a:latin typeface="Verdana"/>
                <a:cs typeface="Verdana"/>
              </a:rPr>
              <a:t>Progression</a:t>
            </a:r>
            <a:r>
              <a:rPr sz="24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4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404040"/>
                </a:solidFill>
                <a:latin typeface="Verdana"/>
                <a:cs typeface="Verdana"/>
              </a:rPr>
              <a:t>selles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du</a:t>
            </a:r>
            <a:r>
              <a:rPr sz="2400" spc="-1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404040"/>
                </a:solidFill>
                <a:latin typeface="Verdana"/>
                <a:cs typeface="Verdana"/>
              </a:rPr>
              <a:t>sigmoïde</a:t>
            </a:r>
            <a:r>
              <a:rPr sz="24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404040"/>
                </a:solidFill>
                <a:latin typeface="Verdana"/>
                <a:cs typeface="Verdana"/>
              </a:rPr>
              <a:t>vers</a:t>
            </a:r>
            <a:r>
              <a:rPr sz="24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4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404040"/>
                </a:solidFill>
                <a:latin typeface="Verdana"/>
                <a:cs typeface="Verdana"/>
              </a:rPr>
              <a:t>rectum</a:t>
            </a:r>
            <a:r>
              <a:rPr sz="24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404040"/>
                </a:solidFill>
                <a:latin typeface="Verdana"/>
                <a:cs typeface="Verdana"/>
              </a:rPr>
              <a:t>qui </a:t>
            </a:r>
            <a:r>
              <a:rPr sz="2400" spc="90" dirty="0">
                <a:solidFill>
                  <a:srgbClr val="404040"/>
                </a:solidFill>
                <a:latin typeface="Verdana"/>
                <a:cs typeface="Verdana"/>
              </a:rPr>
              <a:t>déclenche</a:t>
            </a:r>
            <a:r>
              <a:rPr sz="24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24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404040"/>
                </a:solidFill>
                <a:latin typeface="Verdana"/>
                <a:cs typeface="Verdana"/>
              </a:rPr>
              <a:t>réflexe</a:t>
            </a:r>
            <a:r>
              <a:rPr sz="24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404040"/>
                </a:solidFill>
                <a:latin typeface="Verdana"/>
                <a:cs typeface="Verdana"/>
              </a:rPr>
              <a:t>recto-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anal</a:t>
            </a:r>
            <a:r>
              <a:rPr sz="24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inhibiteur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685"/>
              </a:spcBef>
              <a:buFont typeface="Verdana"/>
              <a:buChar char="-"/>
            </a:pPr>
            <a:endParaRPr sz="2400">
              <a:latin typeface="Verdana"/>
              <a:cs typeface="Verdana"/>
            </a:endParaRPr>
          </a:p>
          <a:p>
            <a:pPr marL="12700" marR="5080" indent="186055">
              <a:lnSpc>
                <a:spcPts val="2590"/>
              </a:lnSpc>
              <a:buChar char="-"/>
              <a:tabLst>
                <a:tab pos="198755" algn="l"/>
              </a:tabLst>
            </a:pP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défécation</a:t>
            </a:r>
            <a:r>
              <a:rPr sz="24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par</a:t>
            </a:r>
            <a:r>
              <a:rPr sz="24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perception</a:t>
            </a:r>
            <a:r>
              <a:rPr sz="24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du</a:t>
            </a:r>
            <a:r>
              <a:rPr sz="24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404040"/>
                </a:solidFill>
                <a:latin typeface="Verdana"/>
                <a:cs typeface="Verdana"/>
              </a:rPr>
              <a:t>besoin</a:t>
            </a:r>
            <a:r>
              <a:rPr sz="2400" spc="-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du</a:t>
            </a:r>
            <a:r>
              <a:rPr sz="24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404040"/>
                </a:solidFill>
                <a:latin typeface="Verdana"/>
                <a:cs typeface="Verdana"/>
              </a:rPr>
              <a:t>canal</a:t>
            </a:r>
            <a:r>
              <a:rPr sz="24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anal,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contraction</a:t>
            </a:r>
            <a:r>
              <a:rPr sz="2400" spc="-20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24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404040"/>
                </a:solidFill>
                <a:latin typeface="Verdana"/>
                <a:cs typeface="Verdana"/>
              </a:rPr>
              <a:t>muscles</a:t>
            </a:r>
            <a:r>
              <a:rPr sz="24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4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404040"/>
                </a:solidFill>
                <a:latin typeface="Verdana"/>
                <a:cs typeface="Verdana"/>
              </a:rPr>
              <a:t>l’abdomen</a:t>
            </a:r>
            <a:r>
              <a:rPr sz="24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24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24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404040"/>
                </a:solidFill>
                <a:latin typeface="Verdana"/>
                <a:cs typeface="Verdana"/>
              </a:rPr>
              <a:t>poussée</a:t>
            </a:r>
            <a:r>
              <a:rPr sz="2400" spc="-1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404040"/>
                </a:solidFill>
                <a:latin typeface="Verdana"/>
                <a:cs typeface="Verdana"/>
              </a:rPr>
              <a:t>des </a:t>
            </a:r>
            <a:r>
              <a:rPr sz="2400" spc="-90" dirty="0">
                <a:solidFill>
                  <a:srgbClr val="404040"/>
                </a:solidFill>
                <a:latin typeface="Verdana"/>
                <a:cs typeface="Verdana"/>
              </a:rPr>
              <a:t>muscles</a:t>
            </a:r>
            <a:r>
              <a:rPr sz="24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404040"/>
                </a:solidFill>
                <a:latin typeface="Verdana"/>
                <a:cs typeface="Verdana"/>
              </a:rPr>
              <a:t>releveurs</a:t>
            </a:r>
            <a:r>
              <a:rPr sz="2400" spc="-1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4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Verdana"/>
                <a:cs typeface="Verdana"/>
              </a:rPr>
              <a:t>l’anus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pc="-530" dirty="0"/>
              <a:t>II.</a:t>
            </a:r>
            <a:r>
              <a:rPr spc="-50" dirty="0"/>
              <a:t> </a:t>
            </a:r>
            <a:r>
              <a:rPr spc="-80" dirty="0"/>
              <a:t>Physiopathologie</a:t>
            </a:r>
            <a:r>
              <a:rPr spc="-150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073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spc="442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pc="180" dirty="0">
                <a:solidFill>
                  <a:srgbClr val="A42F0F"/>
                </a:solidFill>
                <a:latin typeface="Microsoft Sans Serif"/>
                <a:cs typeface="Microsoft Sans Serif"/>
              </a:rPr>
              <a:t> </a:t>
            </a:r>
            <a:r>
              <a:rPr dirty="0"/>
              <a:t>On</a:t>
            </a:r>
            <a:r>
              <a:rPr spc="-145" dirty="0"/>
              <a:t> </a:t>
            </a:r>
            <a:r>
              <a:rPr spc="-55" dirty="0"/>
              <a:t>distingue</a:t>
            </a:r>
            <a:r>
              <a:rPr spc="-185" dirty="0"/>
              <a:t> </a:t>
            </a:r>
            <a:r>
              <a:rPr spc="-20" dirty="0"/>
              <a:t>deux</a:t>
            </a:r>
            <a:r>
              <a:rPr spc="-130" dirty="0"/>
              <a:t> </a:t>
            </a:r>
            <a:r>
              <a:rPr spc="-70" dirty="0"/>
              <a:t>types</a:t>
            </a:r>
            <a:r>
              <a:rPr spc="-155" dirty="0"/>
              <a:t> </a:t>
            </a:r>
            <a:r>
              <a:rPr spc="120" dirty="0"/>
              <a:t>de</a:t>
            </a:r>
            <a:r>
              <a:rPr spc="-150" dirty="0"/>
              <a:t> </a:t>
            </a:r>
            <a:r>
              <a:rPr spc="-20" dirty="0"/>
              <a:t>constipation</a:t>
            </a:r>
            <a:r>
              <a:rPr spc="-145" dirty="0"/>
              <a:t> </a:t>
            </a:r>
            <a:r>
              <a:rPr spc="-450" dirty="0"/>
              <a:t>:</a:t>
            </a:r>
          </a:p>
          <a:p>
            <a:pPr marL="12700" marR="128905" indent="326390">
              <a:lnSpc>
                <a:spcPts val="2380"/>
              </a:lnSpc>
              <a:spcBef>
                <a:spcPts val="1040"/>
              </a:spcBef>
              <a:buAutoNum type="arabicPlain"/>
              <a:tabLst>
                <a:tab pos="339090" algn="l"/>
              </a:tabLst>
            </a:pPr>
            <a:r>
              <a:rPr spc="-30" dirty="0"/>
              <a:t>Constipation</a:t>
            </a:r>
            <a:r>
              <a:rPr spc="-125" dirty="0"/>
              <a:t> </a:t>
            </a:r>
            <a:r>
              <a:rPr dirty="0"/>
              <a:t>maladie</a:t>
            </a:r>
            <a:r>
              <a:rPr spc="-114" dirty="0"/>
              <a:t> </a:t>
            </a:r>
            <a:r>
              <a:rPr spc="-400" dirty="0"/>
              <a:t>:</a:t>
            </a:r>
            <a:r>
              <a:rPr spc="-75" dirty="0"/>
              <a:t> </a:t>
            </a:r>
            <a:r>
              <a:rPr dirty="0"/>
              <a:t>la</a:t>
            </a:r>
            <a:r>
              <a:rPr spc="-95" dirty="0"/>
              <a:t> </a:t>
            </a:r>
            <a:r>
              <a:rPr spc="-114" dirty="0"/>
              <a:t>plus</a:t>
            </a:r>
            <a:r>
              <a:rPr spc="-100" dirty="0"/>
              <a:t> </a:t>
            </a:r>
            <a:r>
              <a:rPr spc="-40" dirty="0"/>
              <a:t>fréquente,</a:t>
            </a:r>
            <a:r>
              <a:rPr spc="-95" dirty="0"/>
              <a:t> </a:t>
            </a:r>
            <a:r>
              <a:rPr spc="-65" dirty="0"/>
              <a:t>souvent</a:t>
            </a:r>
            <a:r>
              <a:rPr spc="-95" dirty="0"/>
              <a:t> </a:t>
            </a:r>
            <a:r>
              <a:rPr dirty="0"/>
              <a:t>ancienne</a:t>
            </a:r>
            <a:r>
              <a:rPr spc="-130" dirty="0"/>
              <a:t> </a:t>
            </a:r>
            <a:r>
              <a:rPr dirty="0"/>
              <a:t>et</a:t>
            </a:r>
            <a:r>
              <a:rPr spc="-95" dirty="0"/>
              <a:t> </a:t>
            </a:r>
            <a:r>
              <a:rPr spc="-10" dirty="0"/>
              <a:t>isolée, </a:t>
            </a:r>
            <a:r>
              <a:rPr spc="-20" dirty="0"/>
              <a:t>deux</a:t>
            </a:r>
            <a:r>
              <a:rPr spc="-100" dirty="0"/>
              <a:t> </a:t>
            </a:r>
            <a:r>
              <a:rPr spc="-40" dirty="0"/>
              <a:t>mécanismes</a:t>
            </a:r>
            <a:r>
              <a:rPr spc="-150" dirty="0"/>
              <a:t> </a:t>
            </a:r>
            <a:r>
              <a:rPr spc="-40" dirty="0"/>
              <a:t>physiopathologiques</a:t>
            </a:r>
            <a:r>
              <a:rPr spc="-155" dirty="0"/>
              <a:t> </a:t>
            </a:r>
            <a:r>
              <a:rPr spc="-25" dirty="0"/>
              <a:t>prédominent</a:t>
            </a:r>
            <a:r>
              <a:rPr spc="-130" dirty="0"/>
              <a:t> </a:t>
            </a:r>
            <a:r>
              <a:rPr spc="-105" dirty="0"/>
              <a:t>mais</a:t>
            </a:r>
            <a:r>
              <a:rPr spc="-140" dirty="0"/>
              <a:t> </a:t>
            </a:r>
            <a:r>
              <a:rPr dirty="0"/>
              <a:t>peuvent</a:t>
            </a:r>
            <a:r>
              <a:rPr spc="-120" dirty="0"/>
              <a:t> </a:t>
            </a:r>
            <a:r>
              <a:rPr spc="-20" dirty="0"/>
              <a:t>être </a:t>
            </a:r>
            <a:r>
              <a:rPr spc="-60" dirty="0"/>
              <a:t>associés</a:t>
            </a:r>
            <a:r>
              <a:rPr spc="-140" dirty="0"/>
              <a:t> </a:t>
            </a:r>
            <a:r>
              <a:rPr spc="-450" dirty="0"/>
              <a:t>:</a:t>
            </a:r>
          </a:p>
          <a:p>
            <a:pPr marL="12700" marR="5080" lvl="1" indent="168275">
              <a:lnSpc>
                <a:spcPts val="2380"/>
              </a:lnSpc>
              <a:spcBef>
                <a:spcPts val="985"/>
              </a:spcBef>
              <a:buChar char="-"/>
              <a:tabLst>
                <a:tab pos="180975" algn="l"/>
              </a:tabLst>
            </a:pP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Un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50" dirty="0">
                <a:solidFill>
                  <a:srgbClr val="404040"/>
                </a:solidFill>
                <a:latin typeface="Verdana"/>
                <a:cs typeface="Verdana"/>
              </a:rPr>
              <a:t>trouble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05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la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85" dirty="0">
                <a:solidFill>
                  <a:srgbClr val="404040"/>
                </a:solidFill>
                <a:latin typeface="Verdana"/>
                <a:cs typeface="Verdana"/>
              </a:rPr>
              <a:t>progression</a:t>
            </a:r>
            <a:r>
              <a:rPr sz="2200" spc="-1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29" dirty="0">
                <a:solidFill>
                  <a:srgbClr val="404040"/>
                </a:solidFill>
                <a:latin typeface="Verdana"/>
                <a:cs typeface="Verdana"/>
              </a:rPr>
              <a:t>sur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404040"/>
                </a:solidFill>
                <a:latin typeface="Verdana"/>
                <a:cs typeface="Verdana"/>
              </a:rPr>
              <a:t>l’ensemble</a:t>
            </a:r>
            <a:r>
              <a:rPr sz="2200" spc="-1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du</a:t>
            </a:r>
            <a:r>
              <a:rPr sz="22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50" dirty="0">
                <a:solidFill>
                  <a:srgbClr val="404040"/>
                </a:solidFill>
                <a:latin typeface="Verdana"/>
                <a:cs typeface="Verdana"/>
              </a:rPr>
              <a:t>côlon</a:t>
            </a:r>
            <a:r>
              <a:rPr sz="22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par</a:t>
            </a:r>
            <a:r>
              <a:rPr sz="22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80" dirty="0">
                <a:solidFill>
                  <a:srgbClr val="404040"/>
                </a:solidFill>
                <a:latin typeface="Verdana"/>
                <a:cs typeface="Verdana"/>
              </a:rPr>
              <a:t>inhibition</a:t>
            </a:r>
            <a:r>
              <a:rPr sz="2200" spc="-1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2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404040"/>
                </a:solidFill>
                <a:latin typeface="Verdana"/>
                <a:cs typeface="Verdana"/>
              </a:rPr>
              <a:t>la </a:t>
            </a:r>
            <a:r>
              <a:rPr sz="2200" spc="-60" dirty="0">
                <a:solidFill>
                  <a:srgbClr val="404040"/>
                </a:solidFill>
                <a:latin typeface="Verdana"/>
                <a:cs typeface="Verdana"/>
              </a:rPr>
              <a:t>motricité</a:t>
            </a: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globale</a:t>
            </a:r>
            <a:endParaRPr sz="2200">
              <a:latin typeface="Verdana"/>
              <a:cs typeface="Verdana"/>
            </a:endParaRPr>
          </a:p>
          <a:p>
            <a:pPr marL="180975" lvl="1" indent="-168275">
              <a:lnSpc>
                <a:spcPct val="100000"/>
              </a:lnSpc>
              <a:spcBef>
                <a:spcPts val="690"/>
              </a:spcBef>
              <a:buChar char="-"/>
              <a:tabLst>
                <a:tab pos="180975" algn="l"/>
              </a:tabLst>
            </a:pPr>
            <a:r>
              <a:rPr sz="2200" spc="-130" dirty="0">
                <a:solidFill>
                  <a:srgbClr val="404040"/>
                </a:solidFill>
                <a:latin typeface="Verdana"/>
                <a:cs typeface="Verdana"/>
              </a:rPr>
              <a:t>Un</a:t>
            </a:r>
            <a:r>
              <a:rPr sz="22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45" dirty="0">
                <a:solidFill>
                  <a:srgbClr val="404040"/>
                </a:solidFill>
                <a:latin typeface="Verdana"/>
                <a:cs typeface="Verdana"/>
              </a:rPr>
              <a:t>trouble</a:t>
            </a:r>
            <a:r>
              <a:rPr sz="2200" spc="-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105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2200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l’évacuation</a:t>
            </a:r>
            <a:r>
              <a:rPr sz="22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404040"/>
                </a:solidFill>
                <a:latin typeface="Verdana"/>
                <a:cs typeface="Verdana"/>
              </a:rPr>
              <a:t>ou</a:t>
            </a:r>
            <a:r>
              <a:rPr sz="22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Verdana"/>
                <a:cs typeface="Verdana"/>
              </a:rPr>
              <a:t>dyschésie.</a:t>
            </a:r>
            <a:endParaRPr sz="2200">
              <a:latin typeface="Verdana"/>
              <a:cs typeface="Verdana"/>
            </a:endParaRPr>
          </a:p>
          <a:p>
            <a:pPr marL="12700" marR="407670">
              <a:lnSpc>
                <a:spcPts val="2380"/>
              </a:lnSpc>
              <a:spcBef>
                <a:spcPts val="1045"/>
              </a:spcBef>
            </a:pPr>
            <a:r>
              <a:rPr spc="-250" dirty="0"/>
              <a:t>2-</a:t>
            </a:r>
            <a:r>
              <a:rPr spc="-114" dirty="0"/>
              <a:t> </a:t>
            </a:r>
            <a:r>
              <a:rPr spc="-30" dirty="0"/>
              <a:t>Constipation</a:t>
            </a:r>
            <a:r>
              <a:rPr spc="-165" dirty="0"/>
              <a:t> </a:t>
            </a:r>
            <a:r>
              <a:rPr spc="-60" dirty="0"/>
              <a:t>symptôme</a:t>
            </a:r>
            <a:r>
              <a:rPr spc="-130" dirty="0"/>
              <a:t> </a:t>
            </a:r>
            <a:r>
              <a:rPr spc="-400" dirty="0"/>
              <a:t>:</a:t>
            </a:r>
            <a:r>
              <a:rPr spc="-130" dirty="0"/>
              <a:t> </a:t>
            </a:r>
            <a:r>
              <a:rPr spc="-160" dirty="0"/>
              <a:t>il</a:t>
            </a:r>
            <a:r>
              <a:rPr spc="-155" dirty="0"/>
              <a:t> </a:t>
            </a:r>
            <a:r>
              <a:rPr spc="-85" dirty="0"/>
              <a:t>s'agit</a:t>
            </a:r>
            <a:r>
              <a:rPr spc="-135" dirty="0"/>
              <a:t> </a:t>
            </a:r>
            <a:r>
              <a:rPr spc="-65" dirty="0"/>
              <a:t>souvent</a:t>
            </a:r>
            <a:r>
              <a:rPr spc="-135" dirty="0"/>
              <a:t> </a:t>
            </a:r>
            <a:r>
              <a:rPr spc="-10" dirty="0"/>
              <a:t>d'une</a:t>
            </a:r>
            <a:r>
              <a:rPr spc="-114" dirty="0"/>
              <a:t> </a:t>
            </a:r>
            <a:r>
              <a:rPr spc="-25" dirty="0"/>
              <a:t>constipation</a:t>
            </a:r>
            <a:r>
              <a:rPr spc="-170" dirty="0"/>
              <a:t> </a:t>
            </a:r>
            <a:r>
              <a:rPr spc="-105" dirty="0"/>
              <a:t>plus</a:t>
            </a:r>
            <a:r>
              <a:rPr spc="-140" dirty="0"/>
              <a:t> </a:t>
            </a:r>
            <a:r>
              <a:rPr spc="-25" dirty="0"/>
              <a:t>ou </a:t>
            </a:r>
            <a:r>
              <a:rPr spc="-110" dirty="0"/>
              <a:t>moins</a:t>
            </a:r>
            <a:r>
              <a:rPr spc="-165" dirty="0"/>
              <a:t> </a:t>
            </a:r>
            <a:r>
              <a:rPr spc="-10" dirty="0"/>
              <a:t>récente,</a:t>
            </a:r>
            <a:r>
              <a:rPr spc="-125" dirty="0"/>
              <a:t> </a:t>
            </a:r>
            <a:r>
              <a:rPr spc="-25" dirty="0"/>
              <a:t>secondaire,</a:t>
            </a:r>
            <a:r>
              <a:rPr spc="-145" dirty="0"/>
              <a:t> </a:t>
            </a:r>
            <a:r>
              <a:rPr spc="-45" dirty="0"/>
              <a:t>relevant</a:t>
            </a:r>
            <a:r>
              <a:rPr spc="-155" dirty="0"/>
              <a:t> </a:t>
            </a:r>
            <a:r>
              <a:rPr dirty="0"/>
              <a:t>ou</a:t>
            </a:r>
            <a:r>
              <a:rPr spc="-130" dirty="0"/>
              <a:t> </a:t>
            </a:r>
            <a:r>
              <a:rPr spc="80" dirty="0"/>
              <a:t>accompagnant</a:t>
            </a:r>
            <a:r>
              <a:rPr spc="-125" dirty="0"/>
              <a:t> </a:t>
            </a:r>
            <a:r>
              <a:rPr spc="-10" dirty="0"/>
              <a:t>d'autres </a:t>
            </a:r>
            <a:r>
              <a:rPr spc="-80" dirty="0"/>
              <a:t>processus</a:t>
            </a:r>
            <a:r>
              <a:rPr spc="-150" dirty="0"/>
              <a:t> </a:t>
            </a:r>
            <a:r>
              <a:rPr spc="-10" dirty="0"/>
              <a:t>pathologiques.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1555">
              <a:lnSpc>
                <a:spcPct val="100000"/>
              </a:lnSpc>
              <a:spcBef>
                <a:spcPts val="100"/>
              </a:spcBef>
            </a:pPr>
            <a:r>
              <a:rPr spc="-530" dirty="0"/>
              <a:t>II.</a:t>
            </a:r>
            <a:r>
              <a:rPr spc="-50" dirty="0"/>
              <a:t> </a:t>
            </a:r>
            <a:r>
              <a:rPr spc="-80" dirty="0"/>
              <a:t>Physiopathologie</a:t>
            </a:r>
            <a:r>
              <a:rPr spc="-150" dirty="0"/>
              <a:t> </a:t>
            </a:r>
            <a:r>
              <a:rPr spc="-365" dirty="0"/>
              <a:t>: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39268" y="1904999"/>
            <a:ext cx="11265535" cy="4084320"/>
            <a:chOff x="239268" y="1904999"/>
            <a:chExt cx="11265535" cy="40843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50079" y="1904999"/>
              <a:ext cx="7054595" cy="385419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9268" y="1904999"/>
              <a:ext cx="4210811" cy="408432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402531"/>
            <a:ext cx="83058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80" dirty="0" smtClean="0"/>
              <a:t>II</a:t>
            </a:r>
            <a:r>
              <a:rPr spc="-580" dirty="0"/>
              <a:t>.</a:t>
            </a:r>
            <a:r>
              <a:rPr spc="-30" dirty="0"/>
              <a:t> </a:t>
            </a:r>
            <a:r>
              <a:rPr spc="-125" dirty="0"/>
              <a:t>Etude</a:t>
            </a:r>
            <a:r>
              <a:rPr spc="-140" dirty="0"/>
              <a:t> </a:t>
            </a:r>
            <a:r>
              <a:rPr spc="-35" dirty="0"/>
              <a:t>sémiologique</a:t>
            </a:r>
            <a:r>
              <a:rPr spc="-125" dirty="0"/>
              <a:t> </a:t>
            </a:r>
            <a:r>
              <a:rPr spc="-365"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03273" y="1198626"/>
            <a:ext cx="314388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A.</a:t>
            </a:r>
            <a:r>
              <a:rPr sz="2700" b="1" u="sng" spc="2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700" b="1" u="sng" spc="-1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L’interrogatoire</a:t>
            </a:r>
            <a:r>
              <a:rPr sz="2700" b="1" u="sng" spc="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 </a:t>
            </a:r>
            <a:r>
              <a:rPr sz="2700" b="1" u="sng" spc="-5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ahoma"/>
                <a:cs typeface="Tahoma"/>
              </a:rPr>
              <a:t>: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3273" y="2162683"/>
            <a:ext cx="9368790" cy="340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spc="-180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1800" spc="-170" dirty="0">
                <a:solidFill>
                  <a:srgbClr val="404040"/>
                </a:solidFill>
                <a:latin typeface="Verdana"/>
                <a:cs typeface="Verdana"/>
              </a:rPr>
              <a:t>1.</a:t>
            </a:r>
            <a:r>
              <a:rPr sz="18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20" dirty="0">
                <a:solidFill>
                  <a:srgbClr val="404040"/>
                </a:solidFill>
                <a:latin typeface="Verdana"/>
                <a:cs typeface="Verdana"/>
              </a:rPr>
              <a:t>Les</a:t>
            </a:r>
            <a:r>
              <a:rPr sz="1800" spc="-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antécédents</a:t>
            </a:r>
            <a:r>
              <a:rPr sz="1800" spc="-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65" dirty="0">
                <a:solidFill>
                  <a:srgbClr val="404040"/>
                </a:solidFill>
                <a:latin typeface="Verdana"/>
                <a:cs typeface="Verdana"/>
              </a:rPr>
              <a:t>personnels </a:t>
            </a:r>
            <a:r>
              <a:rPr sz="1800" spc="-20" dirty="0">
                <a:solidFill>
                  <a:srgbClr val="404040"/>
                </a:solidFill>
                <a:latin typeface="Verdana"/>
                <a:cs typeface="Verdana"/>
              </a:rPr>
              <a:t>notamment</a:t>
            </a:r>
            <a:r>
              <a:rPr sz="18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40" dirty="0">
                <a:solidFill>
                  <a:srgbClr val="404040"/>
                </a:solidFill>
                <a:latin typeface="Verdana"/>
                <a:cs typeface="Verdana"/>
              </a:rPr>
              <a:t>chirurgicaux</a:t>
            </a:r>
            <a:r>
              <a:rPr sz="18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32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1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55" dirty="0">
                <a:solidFill>
                  <a:srgbClr val="404040"/>
                </a:solidFill>
                <a:latin typeface="Verdana"/>
                <a:cs typeface="Verdana"/>
              </a:rPr>
              <a:t>chirurgie</a:t>
            </a:r>
            <a:r>
              <a:rPr sz="18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Verdana"/>
                <a:cs typeface="Verdana"/>
              </a:rPr>
              <a:t>proctologique,</a:t>
            </a:r>
            <a:r>
              <a:rPr sz="1800" spc="500" dirty="0">
                <a:solidFill>
                  <a:srgbClr val="404040"/>
                </a:solidFill>
                <a:latin typeface="Verdana"/>
                <a:cs typeface="Verdana"/>
              </a:rPr>
              <a:t>   </a:t>
            </a:r>
            <a:r>
              <a:rPr sz="1800" spc="-90" dirty="0">
                <a:solidFill>
                  <a:srgbClr val="404040"/>
                </a:solidFill>
                <a:latin typeface="Verdana"/>
                <a:cs typeface="Verdana"/>
              </a:rPr>
              <a:t>urinaire,</a:t>
            </a:r>
            <a:r>
              <a:rPr sz="1800" spc="-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gynécologique,</a:t>
            </a:r>
            <a:r>
              <a:rPr sz="1800" spc="-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ou</a:t>
            </a:r>
            <a:r>
              <a:rPr sz="18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Verdana"/>
                <a:cs typeface="Verdana"/>
              </a:rPr>
              <a:t>digestive</a:t>
            </a:r>
            <a:endParaRPr sz="1800">
              <a:latin typeface="Verdana"/>
              <a:cs typeface="Verdana"/>
            </a:endParaRPr>
          </a:p>
          <a:p>
            <a:pPr marL="355600" marR="13144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800" spc="-180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1800" spc="-160" dirty="0">
                <a:solidFill>
                  <a:srgbClr val="404040"/>
                </a:solidFill>
                <a:latin typeface="Verdana"/>
                <a:cs typeface="Verdana"/>
              </a:rPr>
              <a:t>2.</a:t>
            </a:r>
            <a:r>
              <a:rPr sz="1800" spc="-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45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1800" spc="-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caractère</a:t>
            </a:r>
            <a:r>
              <a:rPr sz="18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95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800" spc="-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05" dirty="0">
                <a:solidFill>
                  <a:srgbClr val="404040"/>
                </a:solidFill>
                <a:latin typeface="Verdana"/>
                <a:cs typeface="Verdana"/>
              </a:rPr>
              <a:t>selles</a:t>
            </a:r>
            <a:r>
              <a:rPr sz="1800" spc="-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32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18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fréquence,</a:t>
            </a:r>
            <a:r>
              <a:rPr sz="1800" spc="-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Verdana"/>
                <a:cs typeface="Verdana"/>
              </a:rPr>
              <a:t>irrégularité</a:t>
            </a:r>
            <a:r>
              <a:rPr sz="18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1800" spc="-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Verdana"/>
                <a:cs typeface="Verdana"/>
              </a:rPr>
              <a:t>défécations,</a:t>
            </a:r>
            <a:r>
              <a:rPr sz="1800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l’aspect</a:t>
            </a:r>
            <a:r>
              <a:rPr sz="1800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470" dirty="0">
                <a:solidFill>
                  <a:srgbClr val="404040"/>
                </a:solidFill>
                <a:latin typeface="Verdana"/>
                <a:cs typeface="Verdana"/>
              </a:rPr>
              <a:t>des</a:t>
            </a:r>
            <a:r>
              <a:rPr sz="1800" spc="500" dirty="0">
                <a:solidFill>
                  <a:srgbClr val="404040"/>
                </a:solidFill>
                <a:latin typeface="Verdana"/>
                <a:cs typeface="Verdana"/>
              </a:rPr>
              <a:t>     </a:t>
            </a:r>
            <a:r>
              <a:rPr sz="1800" spc="-105" dirty="0">
                <a:solidFill>
                  <a:srgbClr val="404040"/>
                </a:solidFill>
                <a:latin typeface="Verdana"/>
                <a:cs typeface="Verdana"/>
              </a:rPr>
              <a:t>selles</a:t>
            </a:r>
            <a:r>
              <a:rPr sz="18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32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18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75" dirty="0">
                <a:solidFill>
                  <a:srgbClr val="404040"/>
                </a:solidFill>
                <a:latin typeface="Verdana"/>
                <a:cs typeface="Verdana"/>
              </a:rPr>
              <a:t>volumineuses</a:t>
            </a:r>
            <a:r>
              <a:rPr sz="18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Verdana"/>
                <a:cs typeface="Verdana"/>
              </a:rPr>
              <a:t>(bouchon),</a:t>
            </a:r>
            <a:r>
              <a:rPr sz="1800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50" dirty="0">
                <a:solidFill>
                  <a:srgbClr val="404040"/>
                </a:solidFill>
                <a:latin typeface="Verdana"/>
                <a:cs typeface="Verdana"/>
              </a:rPr>
              <a:t>petites</a:t>
            </a:r>
            <a:r>
              <a:rPr sz="18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en</a:t>
            </a:r>
            <a:r>
              <a:rPr sz="1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45" dirty="0">
                <a:solidFill>
                  <a:srgbClr val="404040"/>
                </a:solidFill>
                <a:latin typeface="Verdana"/>
                <a:cs typeface="Verdana"/>
              </a:rPr>
              <a:t>forme</a:t>
            </a:r>
            <a:r>
              <a:rPr sz="18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9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Verdana"/>
                <a:cs typeface="Verdana"/>
              </a:rPr>
              <a:t>billes</a:t>
            </a:r>
            <a:r>
              <a:rPr sz="18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55" dirty="0">
                <a:solidFill>
                  <a:srgbClr val="404040"/>
                </a:solidFill>
                <a:latin typeface="Verdana"/>
                <a:cs typeface="Verdana"/>
              </a:rPr>
              <a:t>(on</a:t>
            </a:r>
            <a:r>
              <a:rPr sz="1800" spc="-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05" dirty="0">
                <a:solidFill>
                  <a:srgbClr val="404040"/>
                </a:solidFill>
                <a:latin typeface="Verdana"/>
                <a:cs typeface="Verdana"/>
              </a:rPr>
              <a:t>utilise</a:t>
            </a:r>
            <a:r>
              <a:rPr sz="1800" spc="-1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l’échelle</a:t>
            </a:r>
            <a:r>
              <a:rPr sz="1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70" dirty="0">
                <a:solidFill>
                  <a:srgbClr val="404040"/>
                </a:solidFill>
                <a:latin typeface="Verdana"/>
                <a:cs typeface="Verdana"/>
              </a:rPr>
              <a:t>de </a:t>
            </a:r>
            <a:r>
              <a:rPr sz="1800" spc="-145" dirty="0">
                <a:solidFill>
                  <a:srgbClr val="404040"/>
                </a:solidFill>
                <a:latin typeface="Verdana"/>
                <a:cs typeface="Verdana"/>
              </a:rPr>
              <a:t>Bristol</a:t>
            </a:r>
            <a:r>
              <a:rPr sz="18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Verdana"/>
                <a:cs typeface="Verdana"/>
              </a:rPr>
              <a:t>pour</a:t>
            </a:r>
            <a:r>
              <a:rPr sz="1800" spc="-114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Verdana"/>
                <a:cs typeface="Verdana"/>
              </a:rPr>
              <a:t>aider</a:t>
            </a:r>
            <a:r>
              <a:rPr sz="18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18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Verdana"/>
                <a:cs typeface="Verdana"/>
              </a:rPr>
              <a:t>patient</a:t>
            </a:r>
            <a:r>
              <a:rPr sz="1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150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1800" spc="-1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Verdana"/>
                <a:cs typeface="Verdana"/>
              </a:rPr>
              <a:t>décrire</a:t>
            </a:r>
            <a:r>
              <a:rPr sz="18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45" dirty="0">
                <a:solidFill>
                  <a:srgbClr val="404040"/>
                </a:solidFill>
                <a:latin typeface="Verdana"/>
                <a:cs typeface="Verdana"/>
              </a:rPr>
              <a:t>ses</a:t>
            </a:r>
            <a:r>
              <a:rPr sz="18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Verdana"/>
                <a:cs typeface="Verdana"/>
              </a:rPr>
              <a:t>selles).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800" spc="3690" dirty="0">
                <a:solidFill>
                  <a:srgbClr val="A42F0F"/>
                </a:solidFill>
                <a:latin typeface="Microsoft Sans Serif"/>
                <a:cs typeface="Microsoft Sans Serif"/>
              </a:rPr>
              <a:t>🠶</a:t>
            </a:r>
            <a:r>
              <a:rPr sz="1800" dirty="0">
                <a:solidFill>
                  <a:srgbClr val="A42F0F"/>
                </a:solidFill>
                <a:latin typeface="Microsoft Sans Serif"/>
                <a:cs typeface="Microsoft Sans Serif"/>
              </a:rPr>
              <a:t>	</a:t>
            </a:r>
            <a:r>
              <a:rPr sz="1800" spc="-155" dirty="0">
                <a:solidFill>
                  <a:srgbClr val="404040"/>
                </a:solidFill>
                <a:latin typeface="Verdana"/>
                <a:cs typeface="Verdana"/>
              </a:rPr>
              <a:t>3.</a:t>
            </a:r>
            <a:r>
              <a:rPr sz="18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45" dirty="0">
                <a:solidFill>
                  <a:srgbClr val="404040"/>
                </a:solidFill>
                <a:latin typeface="Verdana"/>
                <a:cs typeface="Verdana"/>
              </a:rPr>
              <a:t>Le</a:t>
            </a:r>
            <a:r>
              <a:rPr sz="18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50" dirty="0">
                <a:solidFill>
                  <a:srgbClr val="404040"/>
                </a:solidFill>
                <a:latin typeface="Verdana"/>
                <a:cs typeface="Verdana"/>
              </a:rPr>
              <a:t>mode</a:t>
            </a:r>
            <a:r>
              <a:rPr sz="18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9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800" spc="-1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25" dirty="0">
                <a:solidFill>
                  <a:srgbClr val="404040"/>
                </a:solidFill>
                <a:latin typeface="Verdana"/>
                <a:cs typeface="Verdana"/>
              </a:rPr>
              <a:t>début</a:t>
            </a:r>
            <a:r>
              <a:rPr sz="18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1800" spc="-1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35" dirty="0">
                <a:solidFill>
                  <a:srgbClr val="404040"/>
                </a:solidFill>
                <a:latin typeface="Verdana"/>
                <a:cs typeface="Verdana"/>
              </a:rPr>
              <a:t>évolution</a:t>
            </a:r>
            <a:r>
              <a:rPr sz="1800" spc="-1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32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76200">
              <a:lnSpc>
                <a:spcPct val="100000"/>
              </a:lnSpc>
              <a:spcBef>
                <a:spcPts val="1010"/>
              </a:spcBef>
            </a:pPr>
            <a:r>
              <a:rPr sz="1800" spc="-225" dirty="0">
                <a:solidFill>
                  <a:srgbClr val="404040"/>
                </a:solidFill>
                <a:latin typeface="Verdana"/>
                <a:cs typeface="Verdana"/>
              </a:rPr>
              <a:t>-</a:t>
            </a:r>
            <a:r>
              <a:rPr sz="1800" spc="-7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Récente</a:t>
            </a:r>
            <a:r>
              <a:rPr sz="1800" spc="-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18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Verdana"/>
                <a:cs typeface="Verdana"/>
              </a:rPr>
              <a:t>transitoire</a:t>
            </a:r>
            <a:r>
              <a:rPr sz="1800" spc="-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32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18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150" dirty="0">
                <a:solidFill>
                  <a:srgbClr val="404040"/>
                </a:solidFill>
                <a:latin typeface="Verdana"/>
                <a:cs typeface="Verdana"/>
              </a:rPr>
              <a:t>à</a:t>
            </a:r>
            <a:r>
              <a:rPr sz="1800" spc="-8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l’occasion</a:t>
            </a:r>
            <a:r>
              <a:rPr sz="18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d’un</a:t>
            </a:r>
            <a:r>
              <a:rPr sz="18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changement</a:t>
            </a:r>
            <a:r>
              <a:rPr sz="1800" spc="-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95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800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Verdana"/>
                <a:cs typeface="Verdana"/>
              </a:rPr>
              <a:t>rythme</a:t>
            </a:r>
            <a:r>
              <a:rPr sz="1800" spc="-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95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8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35" dirty="0">
                <a:solidFill>
                  <a:srgbClr val="404040"/>
                </a:solidFill>
                <a:latin typeface="Verdana"/>
                <a:cs typeface="Verdana"/>
              </a:rPr>
              <a:t>vie</a:t>
            </a:r>
            <a:r>
              <a:rPr sz="1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Verdana"/>
                <a:cs typeface="Verdana"/>
              </a:rPr>
              <a:t>ou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solidFill>
                  <a:srgbClr val="404040"/>
                </a:solidFill>
                <a:latin typeface="Verdana"/>
                <a:cs typeface="Verdana"/>
              </a:rPr>
              <a:t>professionnel</a:t>
            </a:r>
            <a:endParaRPr sz="1800">
              <a:latin typeface="Verdana"/>
              <a:cs typeface="Verdana"/>
            </a:endParaRPr>
          </a:p>
          <a:p>
            <a:pPr marL="153035" indent="-140335">
              <a:lnSpc>
                <a:spcPct val="100000"/>
              </a:lnSpc>
              <a:spcBef>
                <a:spcPts val="1000"/>
              </a:spcBef>
              <a:buChar char="-"/>
              <a:tabLst>
                <a:tab pos="153035" algn="l"/>
              </a:tabLst>
            </a:pP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Récente</a:t>
            </a:r>
            <a:r>
              <a:rPr sz="18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1800" spc="-9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70" dirty="0">
                <a:solidFill>
                  <a:srgbClr val="404040"/>
                </a:solidFill>
                <a:latin typeface="Verdana"/>
                <a:cs typeface="Verdana"/>
              </a:rPr>
              <a:t>persistante</a:t>
            </a:r>
            <a:r>
              <a:rPr sz="1800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320" dirty="0">
                <a:solidFill>
                  <a:srgbClr val="404040"/>
                </a:solidFill>
                <a:latin typeface="Verdana"/>
                <a:cs typeface="Verdana"/>
              </a:rPr>
              <a:t>:</a:t>
            </a:r>
            <a:r>
              <a:rPr sz="1800" spc="-11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cause</a:t>
            </a:r>
            <a:r>
              <a:rPr sz="18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organique</a:t>
            </a:r>
            <a:r>
              <a:rPr sz="1800" spc="-10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18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en</a:t>
            </a:r>
            <a:r>
              <a:rPr sz="1800" spc="-9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50" dirty="0">
                <a:solidFill>
                  <a:srgbClr val="404040"/>
                </a:solidFill>
                <a:latin typeface="Verdana"/>
                <a:cs typeface="Verdana"/>
              </a:rPr>
              <a:t>particulier</a:t>
            </a:r>
            <a:r>
              <a:rPr sz="1800" spc="-1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55" dirty="0">
                <a:solidFill>
                  <a:srgbClr val="404040"/>
                </a:solidFill>
                <a:latin typeface="Verdana"/>
                <a:cs typeface="Verdana"/>
              </a:rPr>
              <a:t>un</a:t>
            </a:r>
            <a:r>
              <a:rPr sz="1800" spc="-10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60" dirty="0">
                <a:solidFill>
                  <a:srgbClr val="404040"/>
                </a:solidFill>
                <a:latin typeface="Verdana"/>
                <a:cs typeface="Verdana"/>
              </a:rPr>
              <a:t>cancer</a:t>
            </a:r>
            <a:r>
              <a:rPr sz="1800" spc="-8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Verdana"/>
                <a:cs typeface="Verdana"/>
              </a:rPr>
              <a:t>colorectal</a:t>
            </a:r>
            <a:endParaRPr sz="1800">
              <a:latin typeface="Verdana"/>
              <a:cs typeface="Verdana"/>
            </a:endParaRPr>
          </a:p>
          <a:p>
            <a:pPr marL="153035" indent="-140335">
              <a:lnSpc>
                <a:spcPct val="100000"/>
              </a:lnSpc>
              <a:spcBef>
                <a:spcPts val="994"/>
              </a:spcBef>
              <a:buChar char="-"/>
              <a:tabLst>
                <a:tab pos="153035" algn="l"/>
              </a:tabLst>
            </a:pP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Ancienne</a:t>
            </a:r>
            <a:r>
              <a:rPr sz="18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et</a:t>
            </a:r>
            <a:r>
              <a:rPr sz="1800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Verdana"/>
                <a:cs typeface="Verdana"/>
              </a:rPr>
              <a:t>chronique,</a:t>
            </a:r>
            <a:r>
              <a:rPr sz="18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évoquant</a:t>
            </a:r>
            <a:r>
              <a:rPr sz="18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40" dirty="0">
                <a:solidFill>
                  <a:srgbClr val="404040"/>
                </a:solidFill>
                <a:latin typeface="Verdana"/>
                <a:cs typeface="Verdana"/>
              </a:rPr>
              <a:t>plutôt</a:t>
            </a:r>
            <a:r>
              <a:rPr sz="18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une</a:t>
            </a:r>
            <a:r>
              <a:rPr sz="18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cause</a:t>
            </a:r>
            <a:r>
              <a:rPr sz="18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Verdana"/>
                <a:cs typeface="Verdana"/>
              </a:rPr>
              <a:t>motrice</a:t>
            </a:r>
            <a:r>
              <a:rPr sz="1800" spc="-7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404040"/>
                </a:solidFill>
                <a:latin typeface="Verdana"/>
                <a:cs typeface="Verdana"/>
              </a:rPr>
              <a:t>ou</a:t>
            </a:r>
            <a:r>
              <a:rPr sz="18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Verdana"/>
                <a:cs typeface="Verdana"/>
              </a:rPr>
              <a:t>fonctionnelle.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</TotalTime>
  <Words>1288</Words>
  <Application>Microsoft Office PowerPoint</Application>
  <PresentationFormat>Widescreen</PresentationFormat>
  <Paragraphs>123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Calibri</vt:lpstr>
      <vt:lpstr>Calibri Light</vt:lpstr>
      <vt:lpstr>Microsoft Sans Serif</vt:lpstr>
      <vt:lpstr>Tahoma</vt:lpstr>
      <vt:lpstr>Times New Roman</vt:lpstr>
      <vt:lpstr>Verdana</vt:lpstr>
      <vt:lpstr>Retrospect</vt:lpstr>
      <vt:lpstr>PowerPoint Presentation</vt:lpstr>
      <vt:lpstr>Objectifs pédagogique :</vt:lpstr>
      <vt:lpstr>Plan :</vt:lpstr>
      <vt:lpstr>I. Définition :</vt:lpstr>
      <vt:lpstr>I. Définition :</vt:lpstr>
      <vt:lpstr>II. Physiopathologie :</vt:lpstr>
      <vt:lpstr>II. Physiopathologie :</vt:lpstr>
      <vt:lpstr>II. Physiopathologie :</vt:lpstr>
      <vt:lpstr>II. Etude sémiologique :</vt:lpstr>
      <vt:lpstr>III. Etude sémiologique :</vt:lpstr>
      <vt:lpstr>II. Etude sémiologique :</vt:lpstr>
      <vt:lpstr>II. Etude sémiologique :</vt:lpstr>
      <vt:lpstr>III. Etude sémiologique :</vt:lpstr>
      <vt:lpstr>III. Etude sémiologique :</vt:lpstr>
      <vt:lpstr>IV. Examens complémentaires :</vt:lpstr>
      <vt:lpstr>IV. Examens complémentaires :</vt:lpstr>
      <vt:lpstr>IV. Examens complémentaires:</vt:lpstr>
      <vt:lpstr>V. ETIOLOGIES :</vt:lpstr>
      <vt:lpstr>V. ETIOLOGIES :</vt:lpstr>
      <vt:lpstr>Référence :</vt:lpstr>
      <vt:lpstr>MERCI POUR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constipation</dc:title>
  <dc:creator>pc</dc:creator>
  <cp:lastModifiedBy>User</cp:lastModifiedBy>
  <cp:revision>13</cp:revision>
  <dcterms:created xsi:type="dcterms:W3CDTF">2026-04-05T22:29:47Z</dcterms:created>
  <dcterms:modified xsi:type="dcterms:W3CDTF">2026-04-06T22:16:28Z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2025-06-03T00:00:00Z</vt:filetime>
  </property>
  <property fmtid="{D5CDD505-2E9C-101B-9397-08002B2CF9AE}" pid="3" name="Creator">
    <vt:lpwstr>Microsoft® PowerPoint® 2013</vt:lpwstr>
  </property>
  <property fmtid="{D5CDD505-2E9C-101B-9397-08002B2CF9AE}" pid="4" name="LastSaved">
    <vt:filetime>2026-04-05T00:00:00Z</vt:filetime>
  </property>
  <property fmtid="{D5CDD505-2E9C-101B-9397-08002B2CF9AE}" pid="5" name="Producer">
    <vt:lpwstr>Microsoft® PowerPoint® 2013</vt:lpwstr>
  </property>
</Properties>
</file>